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4" r:id="rId1"/>
  </p:sldMasterIdLst>
  <p:notesMasterIdLst>
    <p:notesMasterId r:id="rId29"/>
  </p:notesMasterIdLst>
  <p:sldIdLst>
    <p:sldId id="288" r:id="rId2"/>
    <p:sldId id="256" r:id="rId3"/>
    <p:sldId id="257" r:id="rId4"/>
    <p:sldId id="258" r:id="rId5"/>
    <p:sldId id="276" r:id="rId6"/>
    <p:sldId id="277" r:id="rId7"/>
    <p:sldId id="259" r:id="rId8"/>
    <p:sldId id="272" r:id="rId9"/>
    <p:sldId id="260" r:id="rId10"/>
    <p:sldId id="273" r:id="rId11"/>
    <p:sldId id="278" r:id="rId12"/>
    <p:sldId id="261" r:id="rId13"/>
    <p:sldId id="262" r:id="rId14"/>
    <p:sldId id="263" r:id="rId15"/>
    <p:sldId id="266" r:id="rId16"/>
    <p:sldId id="267" r:id="rId17"/>
    <p:sldId id="275" r:id="rId18"/>
    <p:sldId id="264" r:id="rId19"/>
    <p:sldId id="265" r:id="rId20"/>
    <p:sldId id="280" r:id="rId21"/>
    <p:sldId id="284" r:id="rId22"/>
    <p:sldId id="285" r:id="rId23"/>
    <p:sldId id="274" r:id="rId24"/>
    <p:sldId id="289" r:id="rId25"/>
    <p:sldId id="269" r:id="rId26"/>
    <p:sldId id="286" r:id="rId27"/>
    <p:sldId id="287" r:id="rId2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abian" initials="F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CC66"/>
    <a:srgbClr val="0B5D0D"/>
    <a:srgbClr val="18793D"/>
    <a:srgbClr val="FFCB0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55" autoAdjust="0"/>
    <p:restoredTop sz="94524" autoAdjust="0"/>
  </p:normalViewPr>
  <p:slideViewPr>
    <p:cSldViewPr>
      <p:cViewPr>
        <p:scale>
          <a:sx n="70" d="100"/>
          <a:sy n="70" d="100"/>
        </p:scale>
        <p:origin x="-1314" y="-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2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398C8-BED5-48E1-B147-9CF4A0A2DC67}" type="datetimeFigureOut">
              <a:rPr lang="es-AR" smtClean="0"/>
              <a:pPr/>
              <a:t>25/06/2014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1F470-D77E-469E-846A-BC292FCCB44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72559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Fabián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1F470-D77E-469E-846A-BC292FCCB440}" type="slidenum">
              <a:rPr lang="es-AR" smtClean="0"/>
              <a:pPr/>
              <a:t>1</a:t>
            </a:fld>
            <a:endParaRPr lang="es-A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Cachi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1F470-D77E-469E-846A-BC292FCCB440}" type="slidenum">
              <a:rPr lang="es-AR" smtClean="0"/>
              <a:pPr/>
              <a:t>10</a:t>
            </a:fld>
            <a:endParaRPr lang="es-A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Cachi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1F470-D77E-469E-846A-BC292FCCB440}" type="slidenum">
              <a:rPr lang="es-AR" smtClean="0"/>
              <a:pPr/>
              <a:t>11</a:t>
            </a:fld>
            <a:endParaRPr lang="es-A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Fabián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1F470-D77E-469E-846A-BC292FCCB440}" type="slidenum">
              <a:rPr lang="es-AR" smtClean="0"/>
              <a:pPr/>
              <a:t>12</a:t>
            </a:fld>
            <a:endParaRPr lang="es-A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Nora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1F470-D77E-469E-846A-BC292FCCB440}" type="slidenum">
              <a:rPr lang="es-AR" smtClean="0"/>
              <a:pPr/>
              <a:t>13</a:t>
            </a:fld>
            <a:endParaRPr lang="es-A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Nora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1F470-D77E-469E-846A-BC292FCCB440}" type="slidenum">
              <a:rPr lang="es-AR" smtClean="0"/>
              <a:pPr/>
              <a:t>14</a:t>
            </a:fld>
            <a:endParaRPr lang="es-A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Nora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1F470-D77E-469E-846A-BC292FCCB440}" type="slidenum">
              <a:rPr lang="es-AR" smtClean="0"/>
              <a:pPr/>
              <a:t>15</a:t>
            </a:fld>
            <a:endParaRPr lang="es-A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Nora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1F470-D77E-469E-846A-BC292FCCB440}" type="slidenum">
              <a:rPr lang="es-AR" smtClean="0"/>
              <a:pPr/>
              <a:t>16</a:t>
            </a:fld>
            <a:endParaRPr lang="es-A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Mariana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1F470-D77E-469E-846A-BC292FCCB440}" type="slidenum">
              <a:rPr lang="es-AR" smtClean="0"/>
              <a:pPr/>
              <a:t>17</a:t>
            </a:fld>
            <a:endParaRPr lang="es-A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Fabián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1F470-D77E-469E-846A-BC292FCCB440}" type="slidenum">
              <a:rPr lang="es-AR" smtClean="0"/>
              <a:pPr/>
              <a:t>18</a:t>
            </a:fld>
            <a:endParaRPr lang="es-A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Mariana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1F470-D77E-469E-846A-BC292FCCB440}" type="slidenum">
              <a:rPr lang="es-AR" smtClean="0"/>
              <a:pPr/>
              <a:t>19</a:t>
            </a:fld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Cachi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1F470-D77E-469E-846A-BC292FCCB440}" type="slidenum">
              <a:rPr lang="es-AR" smtClean="0"/>
              <a:pPr/>
              <a:t>2</a:t>
            </a:fld>
            <a:endParaRPr lang="es-A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Pablo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1F470-D77E-469E-846A-BC292FCCB440}" type="slidenum">
              <a:rPr lang="es-AR" smtClean="0"/>
              <a:pPr/>
              <a:t>20</a:t>
            </a:fld>
            <a:endParaRPr lang="es-A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Pablo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1F470-D77E-469E-846A-BC292FCCB440}" type="slidenum">
              <a:rPr lang="es-AR" smtClean="0"/>
              <a:pPr/>
              <a:t>21</a:t>
            </a:fld>
            <a:endParaRPr lang="es-A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Pablo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1F470-D77E-469E-846A-BC292FCCB440}" type="slidenum">
              <a:rPr lang="es-AR" smtClean="0"/>
              <a:pPr/>
              <a:t>22</a:t>
            </a:fld>
            <a:endParaRPr lang="es-A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Mariana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1F470-D77E-469E-846A-BC292FCCB440}" type="slidenum">
              <a:rPr lang="es-AR" smtClean="0"/>
              <a:pPr/>
              <a:t>23</a:t>
            </a:fld>
            <a:endParaRPr lang="es-A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Mariana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1F470-D77E-469E-846A-BC292FCCB440}" type="slidenum">
              <a:rPr lang="es-AR" smtClean="0"/>
              <a:pPr/>
              <a:t>25</a:t>
            </a:fld>
            <a:endParaRPr lang="es-A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Cachi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1F470-D77E-469E-846A-BC292FCCB440}" type="slidenum">
              <a:rPr lang="es-AR" smtClean="0"/>
              <a:pPr/>
              <a:t>26</a:t>
            </a:fld>
            <a:endParaRPr lang="es-A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Mariana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1F470-D77E-469E-846A-BC292FCCB440}" type="slidenum">
              <a:rPr lang="es-AR" smtClean="0"/>
              <a:pPr/>
              <a:t>27</a:t>
            </a:fld>
            <a:endParaRPr lang="es-A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Cachi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1F470-D77E-469E-846A-BC292FCCB440}" type="slidenum">
              <a:rPr lang="es-AR" smtClean="0"/>
              <a:pPr/>
              <a:t>3</a:t>
            </a:fld>
            <a:endParaRPr lang="es-A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Cachi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1F470-D77E-469E-846A-BC292FCCB440}" type="slidenum">
              <a:rPr lang="es-AR" smtClean="0"/>
              <a:pPr/>
              <a:t>4</a:t>
            </a:fld>
            <a:endParaRPr lang="es-A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Fabián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1F470-D77E-469E-846A-BC292FCCB440}" type="slidenum">
              <a:rPr lang="es-AR" smtClean="0"/>
              <a:pPr/>
              <a:t>5</a:t>
            </a:fld>
            <a:endParaRPr lang="es-A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Fabián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1F470-D77E-469E-846A-BC292FCCB440}" type="slidenum">
              <a:rPr lang="es-AR" smtClean="0"/>
              <a:pPr/>
              <a:t>6</a:t>
            </a:fld>
            <a:endParaRPr lang="es-A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Cachi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1F470-D77E-469E-846A-BC292FCCB440}" type="slidenum">
              <a:rPr lang="es-AR" smtClean="0"/>
              <a:pPr/>
              <a:t>7</a:t>
            </a:fld>
            <a:endParaRPr lang="es-A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Cachi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1F470-D77E-469E-846A-BC292FCCB440}" type="slidenum">
              <a:rPr lang="es-AR" smtClean="0"/>
              <a:pPr/>
              <a:t>8</a:t>
            </a:fld>
            <a:endParaRPr lang="es-A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Cachi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1F470-D77E-469E-846A-BC292FCCB440}" type="slidenum">
              <a:rPr lang="es-AR" smtClean="0"/>
              <a:pPr/>
              <a:t>9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10BE-226E-4B33-8234-7BD4EB12AC10}" type="datetimeFigureOut">
              <a:rPr lang="es-AR" smtClean="0"/>
              <a:pPr/>
              <a:t>25/06/2014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F9C1-1B14-499F-B32E-40D0D295765F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10BE-226E-4B33-8234-7BD4EB12AC10}" type="datetimeFigureOut">
              <a:rPr lang="es-AR" smtClean="0"/>
              <a:pPr/>
              <a:t>25/06/2014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F9C1-1B14-499F-B32E-40D0D295765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10BE-226E-4B33-8234-7BD4EB12AC10}" type="datetimeFigureOut">
              <a:rPr lang="es-AR" smtClean="0"/>
              <a:pPr/>
              <a:t>25/06/2014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F9C1-1B14-499F-B32E-40D0D295765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10BE-226E-4B33-8234-7BD4EB12AC10}" type="datetimeFigureOut">
              <a:rPr lang="es-AR" smtClean="0"/>
              <a:pPr/>
              <a:t>25/06/2014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F9C1-1B14-499F-B32E-40D0D295765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10BE-226E-4B33-8234-7BD4EB12AC10}" type="datetimeFigureOut">
              <a:rPr lang="es-AR" smtClean="0"/>
              <a:pPr/>
              <a:t>25/06/2014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798F9C1-1B14-499F-B32E-40D0D295765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10BE-226E-4B33-8234-7BD4EB12AC10}" type="datetimeFigureOut">
              <a:rPr lang="es-AR" smtClean="0"/>
              <a:pPr/>
              <a:t>25/06/2014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F9C1-1B14-499F-B32E-40D0D295765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10BE-226E-4B33-8234-7BD4EB12AC10}" type="datetimeFigureOut">
              <a:rPr lang="es-AR" smtClean="0"/>
              <a:pPr/>
              <a:t>25/06/2014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F9C1-1B14-499F-B32E-40D0D295765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10BE-226E-4B33-8234-7BD4EB12AC10}" type="datetimeFigureOut">
              <a:rPr lang="es-AR" smtClean="0"/>
              <a:pPr/>
              <a:t>25/06/2014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F9C1-1B14-499F-B32E-40D0D295765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10BE-226E-4B33-8234-7BD4EB12AC10}" type="datetimeFigureOut">
              <a:rPr lang="es-AR" smtClean="0"/>
              <a:pPr/>
              <a:t>25/06/2014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F9C1-1B14-499F-B32E-40D0D295765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10BE-226E-4B33-8234-7BD4EB12AC10}" type="datetimeFigureOut">
              <a:rPr lang="es-AR" smtClean="0"/>
              <a:pPr/>
              <a:t>25/06/2014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F9C1-1B14-499F-B32E-40D0D295765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10BE-226E-4B33-8234-7BD4EB12AC10}" type="datetimeFigureOut">
              <a:rPr lang="es-AR" smtClean="0"/>
              <a:pPr/>
              <a:t>25/06/2014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F9C1-1B14-499F-B32E-40D0D295765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B4F10BE-226E-4B33-8234-7BD4EB12AC10}" type="datetimeFigureOut">
              <a:rPr lang="es-AR" smtClean="0"/>
              <a:pPr/>
              <a:t>25/06/2014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798F9C1-1B14-499F-B32E-40D0D295765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4149080"/>
            <a:ext cx="8784976" cy="2448272"/>
          </a:xfrm>
        </p:spPr>
        <p:txBody>
          <a:bodyPr>
            <a:normAutofit/>
          </a:bodyPr>
          <a:lstStyle/>
          <a:p>
            <a:r>
              <a:rPr lang="es-AR" sz="9600" dirty="0" smtClean="0">
                <a:solidFill>
                  <a:schemeClr val="tx1"/>
                </a:solidFill>
              </a:rPr>
              <a:t>Bienvenidos</a:t>
            </a:r>
            <a:endParaRPr lang="es-AR" sz="9600" dirty="0">
              <a:solidFill>
                <a:schemeClr val="tx1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5036" y="1336548"/>
            <a:ext cx="4611220" cy="32651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4400" dirty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Primer Sínodo </a:t>
            </a:r>
            <a:r>
              <a:rPr lang="es-AR" sz="44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Diocesano</a:t>
            </a:r>
            <a:br>
              <a:rPr lang="es-AR" sz="44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s-AR" sz="44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1915 </a:t>
            </a:r>
            <a:endParaRPr lang="es-AR" sz="36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5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AR" dirty="0"/>
              <a:t>1 </a:t>
            </a:r>
            <a:r>
              <a:rPr lang="es-AR" dirty="0" smtClean="0"/>
              <a:t> </a:t>
            </a:r>
            <a:r>
              <a:rPr lang="es-AR" b="1" dirty="0" smtClean="0"/>
              <a:t>De </a:t>
            </a:r>
            <a:r>
              <a:rPr lang="es-AR" b="1" dirty="0"/>
              <a:t>las Personas Eclesiásticas</a:t>
            </a:r>
          </a:p>
          <a:p>
            <a:pPr>
              <a:buNone/>
            </a:pPr>
            <a:r>
              <a:rPr lang="es-AR" sz="1600" dirty="0"/>
              <a:t>(De la Curia Diocesana; de los Vicarios Foráneos; de los Párrocos, Capellanes, Vicarios y Tenientes y de las Comunidades Religiosas)</a:t>
            </a:r>
          </a:p>
          <a:p>
            <a:pPr>
              <a:buNone/>
            </a:pPr>
            <a:r>
              <a:rPr lang="es-AR" b="1" dirty="0" smtClean="0"/>
              <a:t>2  </a:t>
            </a:r>
            <a:r>
              <a:rPr lang="es-AR" b="1" dirty="0"/>
              <a:t>Del Culto Divino</a:t>
            </a:r>
          </a:p>
          <a:p>
            <a:pPr>
              <a:buNone/>
            </a:pPr>
            <a:r>
              <a:rPr lang="es-AR" b="1" dirty="0" smtClean="0"/>
              <a:t>3  </a:t>
            </a:r>
            <a:r>
              <a:rPr lang="es-AR" b="1" dirty="0"/>
              <a:t>De los Sacramentos</a:t>
            </a:r>
          </a:p>
          <a:p>
            <a:pPr>
              <a:buNone/>
            </a:pPr>
            <a:r>
              <a:rPr lang="es-AR" b="1" dirty="0" smtClean="0"/>
              <a:t>4  </a:t>
            </a:r>
            <a:r>
              <a:rPr lang="es-AR" b="1" dirty="0"/>
              <a:t>De las Escuelas Católicas</a:t>
            </a:r>
          </a:p>
          <a:p>
            <a:pPr>
              <a:buNone/>
            </a:pPr>
            <a:r>
              <a:rPr lang="es-AR" b="1" dirty="0" smtClean="0"/>
              <a:t>5  </a:t>
            </a:r>
            <a:r>
              <a:rPr lang="es-AR" b="1" dirty="0"/>
              <a:t>De la Doctrina Cristiana</a:t>
            </a:r>
          </a:p>
          <a:p>
            <a:pPr>
              <a:buNone/>
            </a:pPr>
            <a:r>
              <a:rPr lang="es-AR" b="1" dirty="0" smtClean="0"/>
              <a:t>6  </a:t>
            </a:r>
            <a:r>
              <a:rPr lang="es-AR" b="1" dirty="0"/>
              <a:t>De la Formación del Clero</a:t>
            </a:r>
          </a:p>
          <a:p>
            <a:pPr>
              <a:buNone/>
            </a:pPr>
            <a:r>
              <a:rPr lang="es-AR" b="1" dirty="0" smtClean="0"/>
              <a:t>7  </a:t>
            </a:r>
            <a:r>
              <a:rPr lang="es-AR" b="1" dirty="0"/>
              <a:t>De las Cosas Sagradas</a:t>
            </a:r>
          </a:p>
          <a:p>
            <a:pPr>
              <a:buNone/>
            </a:pPr>
            <a:r>
              <a:rPr lang="es-AR" b="1" dirty="0" smtClean="0"/>
              <a:t>8  </a:t>
            </a:r>
            <a:r>
              <a:rPr lang="es-AR" b="1" dirty="0"/>
              <a:t>De la Acción Social Católica</a:t>
            </a:r>
          </a:p>
          <a:p>
            <a:pPr>
              <a:buNone/>
            </a:pPr>
            <a:r>
              <a:rPr lang="es-AR" b="1" dirty="0" smtClean="0"/>
              <a:t>9  </a:t>
            </a:r>
            <a:r>
              <a:rPr lang="es-AR" b="1" dirty="0"/>
              <a:t>Apéndices</a:t>
            </a:r>
          </a:p>
          <a:p>
            <a:pPr marL="137160" lvl="0" indent="0">
              <a:buNone/>
            </a:pPr>
            <a:endParaRPr lang="es-AR" dirty="0">
              <a:solidFill>
                <a:prstClr val="white"/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20435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4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Segundo Sínodo </a:t>
            </a:r>
            <a:r>
              <a:rPr lang="es-AR" sz="4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Diocesano</a:t>
            </a:r>
            <a:br>
              <a:rPr lang="es-AR" sz="4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s-AR" sz="4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1925 </a:t>
            </a:r>
            <a:endParaRPr lang="es-AR" sz="3200" dirty="0">
              <a:solidFill>
                <a:schemeClr val="tx1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2339752" y="1556792"/>
            <a:ext cx="5904656" cy="53012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AR" sz="2200" b="1" dirty="0" smtClean="0"/>
              <a:t>Libro 1 De las personas</a:t>
            </a:r>
          </a:p>
          <a:p>
            <a:pPr>
              <a:buNone/>
            </a:pPr>
            <a:r>
              <a:rPr lang="es-AR" sz="2200" dirty="0" smtClean="0"/>
              <a:t>	1 De los Clérigos</a:t>
            </a:r>
          </a:p>
          <a:p>
            <a:pPr>
              <a:buNone/>
            </a:pPr>
            <a:r>
              <a:rPr lang="es-AR" sz="2200" dirty="0" smtClean="0"/>
              <a:t>	2 De los Religiosos</a:t>
            </a:r>
          </a:p>
          <a:p>
            <a:pPr>
              <a:buNone/>
            </a:pPr>
            <a:r>
              <a:rPr lang="es-AR" sz="2200" dirty="0" smtClean="0"/>
              <a:t>	3 De los Laicos</a:t>
            </a:r>
          </a:p>
          <a:p>
            <a:pPr>
              <a:buNone/>
            </a:pPr>
            <a:r>
              <a:rPr lang="es-AR" sz="2200" dirty="0" smtClean="0"/>
              <a:t> </a:t>
            </a:r>
            <a:r>
              <a:rPr lang="es-AR" sz="2200" b="1" dirty="0" smtClean="0"/>
              <a:t>Libro 2 De las cosas</a:t>
            </a:r>
          </a:p>
          <a:p>
            <a:pPr>
              <a:buNone/>
            </a:pPr>
            <a:r>
              <a:rPr lang="es-AR" sz="2200" dirty="0" smtClean="0"/>
              <a:t>	1 De los Sacramentos</a:t>
            </a:r>
          </a:p>
          <a:p>
            <a:pPr>
              <a:buNone/>
            </a:pPr>
            <a:r>
              <a:rPr lang="es-AR" sz="2200" dirty="0" smtClean="0"/>
              <a:t>	2 De los Lugares Sagrados</a:t>
            </a:r>
          </a:p>
          <a:p>
            <a:pPr>
              <a:buNone/>
            </a:pPr>
            <a:r>
              <a:rPr lang="es-AR" sz="2200" dirty="0" smtClean="0"/>
              <a:t>	3 Del Culto Divino</a:t>
            </a:r>
          </a:p>
          <a:p>
            <a:pPr>
              <a:buNone/>
            </a:pPr>
            <a:r>
              <a:rPr lang="es-AR" sz="2200" dirty="0" smtClean="0"/>
              <a:t>	4 Del Magisterio Eclesiástico</a:t>
            </a:r>
          </a:p>
          <a:p>
            <a:pPr>
              <a:buNone/>
            </a:pPr>
            <a:r>
              <a:rPr lang="es-AR" sz="2200" dirty="0" smtClean="0"/>
              <a:t>	5 De los Bienes Temporales de la Iglesia</a:t>
            </a:r>
          </a:p>
          <a:p>
            <a:pPr>
              <a:buNone/>
            </a:pPr>
            <a:r>
              <a:rPr lang="es-AR" sz="2200" dirty="0" smtClean="0"/>
              <a:t>	6 De la Acción Católica</a:t>
            </a:r>
          </a:p>
          <a:p>
            <a:pPr>
              <a:buNone/>
            </a:pPr>
            <a:r>
              <a:rPr lang="es-AR" sz="2200" dirty="0" smtClean="0"/>
              <a:t> </a:t>
            </a:r>
            <a:r>
              <a:rPr lang="es-AR" sz="2200" b="1" dirty="0" smtClean="0"/>
              <a:t>Apéndices</a:t>
            </a:r>
          </a:p>
        </p:txBody>
      </p:sp>
    </p:spTree>
    <p:extLst>
      <p:ext uri="{BB962C8B-B14F-4D97-AF65-F5344CB8AC3E}">
        <p14:creationId xmlns:p14="http://schemas.microsoft.com/office/powerpoint/2010/main" xmlns="" val="320196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EL SÍNODO HOY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AR" b="1" dirty="0" smtClean="0"/>
              <a:t>¿QUÉ ES UN SÍNODO ARQUIDIOCESANO</a:t>
            </a:r>
            <a:r>
              <a:rPr lang="es-AR" dirty="0" smtClean="0"/>
              <a:t>?</a:t>
            </a:r>
          </a:p>
          <a:p>
            <a:endParaRPr lang="es-AR" dirty="0" smtClean="0"/>
          </a:p>
          <a:p>
            <a:pPr marL="137160" indent="0">
              <a:buNone/>
            </a:pPr>
            <a:r>
              <a:rPr lang="es-AR" dirty="0" smtClean="0"/>
              <a:t>El </a:t>
            </a:r>
            <a:r>
              <a:rPr lang="es-AR" dirty="0"/>
              <a:t>Sínodo </a:t>
            </a:r>
            <a:r>
              <a:rPr lang="es-AR" dirty="0" err="1" smtClean="0"/>
              <a:t>Arquidiocesano</a:t>
            </a:r>
            <a:r>
              <a:rPr lang="es-AR" dirty="0" smtClean="0"/>
              <a:t> </a:t>
            </a:r>
            <a:r>
              <a:rPr lang="es-AR" dirty="0"/>
              <a:t>de Paraná es una </a:t>
            </a:r>
            <a:r>
              <a:rPr lang="es-AR" b="1" dirty="0">
                <a:solidFill>
                  <a:srgbClr val="0000FF"/>
                </a:solidFill>
              </a:rPr>
              <a:t>Asamblea </a:t>
            </a:r>
            <a:r>
              <a:rPr lang="es-AR" dirty="0"/>
              <a:t>en la cual el </a:t>
            </a:r>
            <a:r>
              <a:rPr lang="es-AR" b="1" dirty="0">
                <a:solidFill>
                  <a:srgbClr val="0000FF"/>
                </a:solidFill>
              </a:rPr>
              <a:t>Pueblo de Dios </a:t>
            </a:r>
            <a:r>
              <a:rPr lang="es-AR" dirty="0"/>
              <a:t>realiza un</a:t>
            </a:r>
            <a:r>
              <a:rPr lang="es-AR" dirty="0">
                <a:solidFill>
                  <a:srgbClr val="0000FF"/>
                </a:solidFill>
              </a:rPr>
              <a:t> </a:t>
            </a:r>
            <a:r>
              <a:rPr lang="es-AR" b="1" dirty="0">
                <a:solidFill>
                  <a:srgbClr val="0000FF"/>
                </a:solidFill>
              </a:rPr>
              <a:t>proceso de discernimiento </a:t>
            </a:r>
            <a:r>
              <a:rPr lang="es-AR" dirty="0"/>
              <a:t>de la </a:t>
            </a:r>
            <a:r>
              <a:rPr lang="es-AR" b="1" dirty="0">
                <a:solidFill>
                  <a:srgbClr val="0000FF"/>
                </a:solidFill>
              </a:rPr>
              <a:t>acción pastoral</a:t>
            </a:r>
            <a:r>
              <a:rPr lang="es-AR" dirty="0"/>
              <a:t>, para </a:t>
            </a:r>
            <a:r>
              <a:rPr lang="es-AR" b="1" dirty="0">
                <a:solidFill>
                  <a:srgbClr val="0000FF"/>
                </a:solidFill>
              </a:rPr>
              <a:t>colaborar</a:t>
            </a:r>
            <a:r>
              <a:rPr lang="es-AR" dirty="0">
                <a:solidFill>
                  <a:srgbClr val="0000FF"/>
                </a:solidFill>
              </a:rPr>
              <a:t> </a:t>
            </a:r>
            <a:r>
              <a:rPr lang="es-AR" dirty="0"/>
              <a:t>con el </a:t>
            </a:r>
            <a:r>
              <a:rPr lang="es-AR" b="1" dirty="0">
                <a:solidFill>
                  <a:srgbClr val="0000FF"/>
                </a:solidFill>
              </a:rPr>
              <a:t>Obispo</a:t>
            </a:r>
            <a:r>
              <a:rPr lang="es-AR" dirty="0">
                <a:solidFill>
                  <a:schemeClr val="accent3"/>
                </a:solidFill>
              </a:rPr>
              <a:t> </a:t>
            </a:r>
            <a:r>
              <a:rPr lang="es-AR" dirty="0"/>
              <a:t>en su tarea de convocar y hacer crecer la Iglesia local</a:t>
            </a:r>
            <a:r>
              <a:rPr lang="es-AR" dirty="0" smtClean="0"/>
              <a:t>.</a:t>
            </a:r>
          </a:p>
          <a:p>
            <a:endParaRPr lang="es-ES" dirty="0"/>
          </a:p>
          <a:p>
            <a:pPr marL="64008" indent="0">
              <a:buNone/>
            </a:pPr>
            <a:r>
              <a:rPr lang="es-AR" dirty="0" smtClean="0"/>
              <a:t> </a:t>
            </a:r>
            <a:r>
              <a:rPr lang="es-AR" dirty="0"/>
              <a:t>Es una </a:t>
            </a:r>
            <a:r>
              <a:rPr lang="es-AR" b="1" dirty="0">
                <a:solidFill>
                  <a:srgbClr val="0000FF"/>
                </a:solidFill>
              </a:rPr>
              <a:t>asamblea </a:t>
            </a:r>
            <a:r>
              <a:rPr lang="es-AR" b="1" dirty="0" smtClean="0">
                <a:solidFill>
                  <a:srgbClr val="0000FF"/>
                </a:solidFill>
              </a:rPr>
              <a:t>consultiva</a:t>
            </a:r>
            <a:r>
              <a:rPr lang="es-AR" dirty="0" smtClean="0"/>
              <a:t>, </a:t>
            </a:r>
            <a:r>
              <a:rPr lang="es-AR" dirty="0"/>
              <a:t>a través de la </a:t>
            </a:r>
            <a:r>
              <a:rPr lang="es-AR" dirty="0" smtClean="0"/>
              <a:t>cual, </a:t>
            </a:r>
            <a:r>
              <a:rPr lang="es-AR" dirty="0"/>
              <a:t>los sinodales prestan su </a:t>
            </a:r>
            <a:r>
              <a:rPr lang="es-AR" b="1" dirty="0">
                <a:solidFill>
                  <a:srgbClr val="0000FF"/>
                </a:solidFill>
              </a:rPr>
              <a:t>ayuda al Obispo </a:t>
            </a:r>
            <a:r>
              <a:rPr lang="es-AR" dirty="0"/>
              <a:t>formulando su parecer acerca de las cuestiones por él propuestas. </a:t>
            </a:r>
            <a:endParaRPr lang="es-AR" dirty="0" smtClean="0"/>
          </a:p>
          <a:p>
            <a:pPr marL="64008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116536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>
                <a:effectLst/>
              </a:rPr>
              <a:t/>
            </a:r>
            <a:br>
              <a:rPr lang="es-AR" dirty="0" smtClean="0">
                <a:effectLst/>
              </a:rPr>
            </a:br>
            <a:r>
              <a:rPr lang="es-ES" dirty="0" smtClean="0">
                <a:solidFill>
                  <a:schemeClr val="tx1"/>
                </a:solidFill>
              </a:rPr>
              <a:t>¿QUIÉN CONVOCA AL SÍNODO ARQUIDIOCESANO</a:t>
            </a:r>
            <a:r>
              <a:rPr lang="es-AR" dirty="0">
                <a:solidFill>
                  <a:schemeClr val="tx1"/>
                </a:solidFill>
                <a:effectLst/>
              </a:rPr>
              <a:t/>
            </a:r>
            <a:br>
              <a:rPr lang="es-AR" dirty="0">
                <a:solidFill>
                  <a:schemeClr val="tx1"/>
                </a:solidFill>
                <a:effectLst/>
              </a:rPr>
            </a:b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AR" b="1" dirty="0" smtClean="0"/>
          </a:p>
          <a:p>
            <a:pPr>
              <a:buFont typeface="Wingdings" pitchFamily="2" charset="2"/>
              <a:buChar char="Ø"/>
            </a:pPr>
            <a:r>
              <a:rPr lang="es-AR" b="1" dirty="0" smtClean="0"/>
              <a:t>Solo puede convocar el Sínodo, el </a:t>
            </a:r>
            <a:r>
              <a:rPr lang="es-AR" b="1" dirty="0" smtClean="0">
                <a:solidFill>
                  <a:srgbClr val="0000FF"/>
                </a:solidFill>
              </a:rPr>
              <a:t>Arzobispo de la Arquidiócesis.</a:t>
            </a:r>
          </a:p>
          <a:p>
            <a:pPr>
              <a:buNone/>
            </a:pPr>
            <a:endParaRPr lang="es-AR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s-AR" b="1" dirty="0" smtClean="0"/>
              <a:t>Según su prudente juicio también puede suspender y disolver el Sínodo Arquidiocesano . </a:t>
            </a:r>
            <a:endParaRPr lang="es-ES" b="1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xmlns="" val="427994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¿A QUIÉNES SE CONVOCA PARA ESTE SÍNODO?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5257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ES" sz="4000" b="1" dirty="0" smtClean="0">
                <a:solidFill>
                  <a:srgbClr val="0000FF"/>
                </a:solidFill>
              </a:rPr>
              <a:t>POR SU OFICIO</a:t>
            </a:r>
          </a:p>
          <a:p>
            <a:pPr marL="137160" indent="0">
              <a:buNone/>
            </a:pPr>
            <a:endParaRPr lang="es-ES" u="sng" dirty="0" smtClean="0"/>
          </a:p>
          <a:p>
            <a:pPr marL="137160" indent="0">
              <a:buNone/>
            </a:pPr>
            <a:r>
              <a:rPr lang="es-ES" sz="3300" dirty="0" smtClean="0"/>
              <a:t>A-  Vicario General</a:t>
            </a:r>
          </a:p>
          <a:p>
            <a:pPr marL="137160" indent="0">
              <a:buNone/>
            </a:pPr>
            <a:r>
              <a:rPr lang="es-ES" sz="3300" dirty="0" smtClean="0"/>
              <a:t>B-  Secretario Canciller</a:t>
            </a:r>
          </a:p>
          <a:p>
            <a:pPr marL="137160" indent="0">
              <a:buNone/>
            </a:pPr>
            <a:r>
              <a:rPr lang="es-ES" sz="3300" dirty="0" smtClean="0"/>
              <a:t>C-  Rector del Seminario</a:t>
            </a:r>
          </a:p>
          <a:p>
            <a:pPr marL="137160" indent="0">
              <a:buNone/>
            </a:pPr>
            <a:r>
              <a:rPr lang="es-ES" sz="3300" dirty="0" smtClean="0"/>
              <a:t>D-  Miembros del Consejo Presbiteral</a:t>
            </a:r>
          </a:p>
          <a:p>
            <a:pPr marL="137160" indent="0">
              <a:buNone/>
            </a:pPr>
            <a:r>
              <a:rPr lang="es-ES" sz="3300" dirty="0" smtClean="0"/>
              <a:t>E-  Párrocos  y Cuasi–párrocos.</a:t>
            </a:r>
          </a:p>
          <a:p>
            <a:pPr marL="137160" indent="0">
              <a:buNone/>
            </a:pPr>
            <a:r>
              <a:rPr lang="es-ES" sz="3300" dirty="0" smtClean="0"/>
              <a:t>F-  Un Superior o Superiora de comunidad de Casa de Instituto Religioso y Sociedades de Vida Apostólica que estén presentes en la Arquidiócesis.</a:t>
            </a:r>
          </a:p>
          <a:p>
            <a:pPr marL="137160" indent="0">
              <a:buNone/>
            </a:pPr>
            <a:r>
              <a:rPr lang="es-ES" sz="3300" dirty="0" smtClean="0"/>
              <a:t>G-  Delegado de Movimientos e Instituciones integrantes de la Junta Arquidiocesana de Laicos</a:t>
            </a:r>
          </a:p>
          <a:p>
            <a:pPr marL="137160" indent="0">
              <a:buNone/>
            </a:pPr>
            <a:r>
              <a:rPr lang="es-ES" sz="3300" dirty="0" smtClean="0"/>
              <a:t>H-  Cada Director , Rector o Decano de Establecimientos Educativos parroquiales o congregacionales o un delegado del mismo.</a:t>
            </a:r>
            <a:endParaRPr lang="es-AR" sz="3300" dirty="0"/>
          </a:p>
        </p:txBody>
      </p:sp>
    </p:spTree>
    <p:extLst>
      <p:ext uri="{BB962C8B-B14F-4D97-AF65-F5344CB8AC3E}">
        <p14:creationId xmlns:p14="http://schemas.microsoft.com/office/powerpoint/2010/main" xmlns="" val="217403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>
                <a:effectLst/>
              </a:rPr>
              <a:t/>
            </a:r>
            <a:br>
              <a:rPr lang="es-AR" dirty="0" smtClean="0">
                <a:effectLst/>
              </a:rPr>
            </a:br>
            <a:r>
              <a:rPr lang="es-ES" dirty="0" smtClean="0">
                <a:solidFill>
                  <a:schemeClr val="tx1"/>
                </a:solidFill>
              </a:rPr>
              <a:t> ¿A QUIÉNES SE CONVOCA PARA ESTE SÍNODO? </a:t>
            </a:r>
            <a:r>
              <a:rPr lang="es-AR" dirty="0" smtClean="0">
                <a:solidFill>
                  <a:schemeClr val="tx1"/>
                </a:solidFill>
                <a:effectLst/>
              </a:rPr>
              <a:t/>
            </a:r>
            <a:br>
              <a:rPr lang="es-AR" dirty="0" smtClean="0">
                <a:solidFill>
                  <a:schemeClr val="tx1"/>
                </a:solidFill>
                <a:effectLst/>
              </a:rPr>
            </a:b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47091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ES" b="1" dirty="0" smtClean="0">
                <a:solidFill>
                  <a:srgbClr val="0000FF"/>
                </a:solidFill>
              </a:rPr>
              <a:t>POR ELECCIÓN ENTRE PARES, </a:t>
            </a:r>
            <a:r>
              <a:rPr lang="es-ES" sz="1900" b="1" dirty="0" smtClean="0">
                <a:solidFill>
                  <a:srgbClr val="0000FF"/>
                </a:solidFill>
              </a:rPr>
              <a:t>PREVIA ACEPTACIÓN DEL OBISPO</a:t>
            </a:r>
          </a:p>
          <a:p>
            <a:endParaRPr lang="es-ES" u="sng" dirty="0" smtClean="0"/>
          </a:p>
          <a:p>
            <a:pPr marL="137160" indent="0">
              <a:spcAft>
                <a:spcPts val="600"/>
              </a:spcAft>
              <a:buNone/>
            </a:pPr>
            <a:r>
              <a:rPr lang="es-ES" dirty="0" smtClean="0"/>
              <a:t>A- </a:t>
            </a:r>
            <a:r>
              <a:rPr lang="es-ES" b="1" dirty="0" smtClean="0"/>
              <a:t>Tres</a:t>
            </a:r>
            <a:r>
              <a:rPr lang="es-ES" dirty="0" smtClean="0"/>
              <a:t> miembros del </a:t>
            </a:r>
            <a:r>
              <a:rPr lang="es-ES" b="1" dirty="0" smtClean="0"/>
              <a:t>clero joven</a:t>
            </a:r>
          </a:p>
          <a:p>
            <a:pPr marL="137160" indent="0">
              <a:spcAft>
                <a:spcPts val="600"/>
              </a:spcAft>
              <a:buNone/>
            </a:pPr>
            <a:r>
              <a:rPr lang="es-ES" dirty="0" smtClean="0"/>
              <a:t>B- </a:t>
            </a:r>
            <a:r>
              <a:rPr lang="es-ES" b="1" dirty="0" smtClean="0"/>
              <a:t>Un</a:t>
            </a:r>
            <a:r>
              <a:rPr lang="es-ES" dirty="0" smtClean="0"/>
              <a:t> miembro </a:t>
            </a:r>
            <a:r>
              <a:rPr lang="es-ES" b="1" dirty="0" smtClean="0"/>
              <a:t>laico</a:t>
            </a:r>
            <a:r>
              <a:rPr lang="es-ES" dirty="0" smtClean="0"/>
              <a:t> de cada </a:t>
            </a:r>
            <a:r>
              <a:rPr lang="es-ES" b="1" dirty="0" smtClean="0"/>
              <a:t>Delegación</a:t>
            </a:r>
            <a:r>
              <a:rPr lang="es-ES" dirty="0" smtClean="0"/>
              <a:t> Episcopal y Organismo </a:t>
            </a:r>
            <a:r>
              <a:rPr lang="es-ES" dirty="0" err="1" smtClean="0"/>
              <a:t>Arquidiócesano</a:t>
            </a:r>
            <a:r>
              <a:rPr lang="es-ES" dirty="0" smtClean="0"/>
              <a:t>.</a:t>
            </a:r>
          </a:p>
          <a:p>
            <a:pPr marL="137160" indent="0">
              <a:spcAft>
                <a:spcPts val="600"/>
              </a:spcAft>
              <a:buNone/>
            </a:pPr>
            <a:r>
              <a:rPr lang="es-ES" dirty="0" smtClean="0"/>
              <a:t>C- </a:t>
            </a:r>
            <a:r>
              <a:rPr lang="es-ES" b="1" dirty="0" smtClean="0"/>
              <a:t>Tres laicos</a:t>
            </a:r>
            <a:r>
              <a:rPr lang="es-ES" dirty="0" smtClean="0"/>
              <a:t>, de los cuales debe por lo menos ser </a:t>
            </a:r>
            <a:r>
              <a:rPr lang="es-ES" b="1" dirty="0" smtClean="0"/>
              <a:t>uno joven</a:t>
            </a:r>
            <a:r>
              <a:rPr lang="es-ES" dirty="0" smtClean="0"/>
              <a:t>, por cada </a:t>
            </a:r>
            <a:r>
              <a:rPr lang="es-ES" b="1" dirty="0" smtClean="0"/>
              <a:t>parroquia o cuasi-parroquia </a:t>
            </a:r>
            <a:r>
              <a:rPr lang="es-ES" dirty="0" smtClean="0"/>
              <a:t>elegido a través del Consejo Pastoral Parroquial o en la Asamblea Pastoral Parroquial.</a:t>
            </a:r>
          </a:p>
          <a:p>
            <a:pPr marL="137160" indent="0">
              <a:spcAft>
                <a:spcPts val="600"/>
              </a:spcAft>
              <a:buNone/>
            </a:pPr>
            <a:r>
              <a:rPr lang="es-ES" dirty="0" smtClean="0"/>
              <a:t>D- </a:t>
            </a:r>
            <a:r>
              <a:rPr lang="es-ES" b="1" dirty="0" smtClean="0"/>
              <a:t>Tres seminaristas </a:t>
            </a:r>
            <a:r>
              <a:rPr lang="es-ES" dirty="0" err="1" smtClean="0"/>
              <a:t>arquidiócesanos</a:t>
            </a:r>
            <a:r>
              <a:rPr lang="es-ES" dirty="0" smtClean="0"/>
              <a:t> que estén cursando estudios de Teología.</a:t>
            </a:r>
          </a:p>
          <a:p>
            <a:pPr marL="137160" indent="0">
              <a:spcAft>
                <a:spcPts val="600"/>
              </a:spcAft>
              <a:buNone/>
            </a:pPr>
            <a:r>
              <a:rPr lang="es-ES" dirty="0" smtClean="0"/>
              <a:t>E- </a:t>
            </a:r>
            <a:r>
              <a:rPr lang="es-ES" b="1" dirty="0" smtClean="0"/>
              <a:t>Dos candidatos de la Escuela de </a:t>
            </a:r>
            <a:r>
              <a:rPr lang="es-ES" dirty="0" smtClean="0"/>
              <a:t>Ministerios y Diaconado Permanente.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424395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¿A QUIÉNES SE CONVOCA PARA ESTE SÍNODO?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2148840"/>
            <a:ext cx="8229600" cy="44485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b="1" dirty="0" smtClean="0">
                <a:solidFill>
                  <a:srgbClr val="0000FF"/>
                </a:solidFill>
              </a:rPr>
              <a:t>POR DESIGNACIÓN EPISCOPAL</a:t>
            </a:r>
          </a:p>
          <a:p>
            <a:pPr marL="137160" indent="0">
              <a:buNone/>
            </a:pPr>
            <a:endParaRPr lang="es-ES" dirty="0" smtClean="0"/>
          </a:p>
          <a:p>
            <a:pPr marL="137160" indent="0">
              <a:spcAft>
                <a:spcPts val="600"/>
              </a:spcAft>
              <a:buNone/>
            </a:pPr>
            <a:r>
              <a:rPr lang="es-ES" sz="2200" dirty="0" smtClean="0"/>
              <a:t>A- El </a:t>
            </a:r>
            <a:r>
              <a:rPr lang="es-ES" sz="2200" b="1" dirty="0" smtClean="0"/>
              <a:t>Secretario General</a:t>
            </a:r>
            <a:r>
              <a:rPr lang="es-ES" sz="2200" dirty="0" smtClean="0"/>
              <a:t> y los </a:t>
            </a:r>
            <a:r>
              <a:rPr lang="es-ES" sz="2200" b="1" dirty="0" smtClean="0"/>
              <a:t>Moderadores</a:t>
            </a:r>
            <a:r>
              <a:rPr lang="es-ES" sz="2200" dirty="0" smtClean="0"/>
              <a:t> primero y segundo de la Comisión Central.</a:t>
            </a:r>
          </a:p>
          <a:p>
            <a:pPr marL="137160" indent="0">
              <a:spcAft>
                <a:spcPts val="600"/>
              </a:spcAft>
              <a:buNone/>
            </a:pPr>
            <a:r>
              <a:rPr lang="es-ES" sz="2200" dirty="0" smtClean="0"/>
              <a:t>B- Los </a:t>
            </a:r>
            <a:r>
              <a:rPr lang="es-ES" sz="2200" b="1" dirty="0" smtClean="0"/>
              <a:t>Coordinadores</a:t>
            </a:r>
            <a:r>
              <a:rPr lang="es-ES" sz="2200" dirty="0" smtClean="0"/>
              <a:t> de las Comisiones de Trabajo.</a:t>
            </a:r>
          </a:p>
          <a:p>
            <a:pPr marL="137160" indent="0">
              <a:spcAft>
                <a:spcPts val="600"/>
              </a:spcAft>
              <a:buNone/>
            </a:pPr>
            <a:r>
              <a:rPr lang="es-ES" sz="2200" dirty="0" smtClean="0"/>
              <a:t>C- Los miembros de la Comisión </a:t>
            </a:r>
            <a:r>
              <a:rPr lang="es-ES" sz="2200" b="1" dirty="0" smtClean="0"/>
              <a:t>Teológico-Jurídica</a:t>
            </a:r>
            <a:r>
              <a:rPr lang="es-ES" sz="2200" dirty="0" smtClean="0"/>
              <a:t> en tanto y en cuanto no estén contemplados en los apartados anteriores.</a:t>
            </a:r>
          </a:p>
          <a:p>
            <a:pPr marL="137160" indent="0">
              <a:spcAft>
                <a:spcPts val="600"/>
              </a:spcAft>
              <a:buNone/>
            </a:pPr>
            <a:r>
              <a:rPr lang="es-ES" sz="2200" dirty="0" smtClean="0"/>
              <a:t>D- </a:t>
            </a:r>
            <a:r>
              <a:rPr lang="es-ES" sz="2200" b="1" dirty="0" smtClean="0"/>
              <a:t>Otros participantes </a:t>
            </a:r>
            <a:r>
              <a:rPr lang="es-ES" sz="2200" dirty="0" smtClean="0"/>
              <a:t>a los cuales el Arzobispo invita con carácter personal para completar y enriquecer el cuerpo sinodal.</a:t>
            </a:r>
            <a:endParaRPr lang="es-AR" sz="2200" dirty="0"/>
          </a:p>
        </p:txBody>
      </p:sp>
    </p:spTree>
    <p:extLst>
      <p:ext uri="{BB962C8B-B14F-4D97-AF65-F5344CB8AC3E}">
        <p14:creationId xmlns:p14="http://schemas.microsoft.com/office/powerpoint/2010/main" xmlns="" val="33976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es-ES" sz="3200" dirty="0" smtClean="0">
                <a:solidFill>
                  <a:schemeClr val="tx1"/>
                </a:solidFill>
              </a:rPr>
              <a:t>¿</a:t>
            </a:r>
            <a:r>
              <a:rPr lang="es-ES" sz="4000" dirty="0" smtClean="0">
                <a:solidFill>
                  <a:schemeClr val="tx1"/>
                </a:solidFill>
              </a:rPr>
              <a:t>PARA QUÉ SE CONVOCA A UN SÍNODO?</a:t>
            </a:r>
            <a:endParaRPr lang="es-AR" sz="3600" dirty="0">
              <a:solidFill>
                <a:srgbClr val="0000FF"/>
              </a:solidFill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556792"/>
            <a:ext cx="8820472" cy="4968552"/>
          </a:xfrm>
        </p:spPr>
        <p:txBody>
          <a:bodyPr>
            <a:noAutofit/>
          </a:bodyPr>
          <a:lstStyle/>
          <a:p>
            <a:pPr lvl="0">
              <a:buClr>
                <a:prstClr val="white">
                  <a:shade val="95000"/>
                </a:prstClr>
              </a:buClr>
            </a:pPr>
            <a:r>
              <a:rPr lang="es-AR" sz="2600" dirty="0"/>
              <a:t>Para prestar </a:t>
            </a:r>
            <a:r>
              <a:rPr lang="es-AR" sz="2600" b="1" dirty="0"/>
              <a:t>ayuda al Obispo </a:t>
            </a:r>
            <a:r>
              <a:rPr lang="es-AR" sz="2600" dirty="0"/>
              <a:t>en el ejercicio de la función, que le es propia, de guiar a la comunidad cristiana</a:t>
            </a:r>
            <a:r>
              <a:rPr lang="es-AR" sz="2600" dirty="0" smtClean="0"/>
              <a:t>.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endParaRPr lang="es-AR" sz="2600" dirty="0" smtClean="0">
              <a:solidFill>
                <a:prstClr val="white"/>
              </a:solidFill>
            </a:endParaRP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es-AR" sz="2600" dirty="0" smtClean="0"/>
              <a:t>Para </a:t>
            </a:r>
            <a:r>
              <a:rPr lang="es-AR" sz="2600" dirty="0"/>
              <a:t>eso el Sínodo de la Arquidiócesis de Paraná buscará una más intensa y activa </a:t>
            </a:r>
            <a:r>
              <a:rPr lang="es-AR" sz="2600" b="1" dirty="0"/>
              <a:t>comunión eclesial</a:t>
            </a:r>
            <a:r>
              <a:rPr lang="es-AR" sz="2600" dirty="0"/>
              <a:t> a través de propuestas para una adecuada </a:t>
            </a:r>
            <a:r>
              <a:rPr lang="es-AR" sz="2600" b="1" dirty="0"/>
              <a:t>pastoral de conjunto </a:t>
            </a:r>
            <a:r>
              <a:rPr lang="es-AR" sz="2600" dirty="0"/>
              <a:t>en el contexto de la </a:t>
            </a:r>
            <a:r>
              <a:rPr lang="es-AR" sz="2600" b="1" dirty="0"/>
              <a:t>Nueva Evangelización </a:t>
            </a:r>
            <a:r>
              <a:rPr lang="es-AR" sz="2600" dirty="0"/>
              <a:t>dando continuidad a su </a:t>
            </a:r>
            <a:r>
              <a:rPr lang="es-AR" sz="2600" b="1" dirty="0"/>
              <a:t>peculiar tradición catequística, litúrgica, caritativa, espiritual y </a:t>
            </a:r>
            <a:r>
              <a:rPr lang="es-AR" sz="2600" b="1" dirty="0" smtClean="0"/>
              <a:t>canónica</a:t>
            </a:r>
            <a:endParaRPr lang="es-AR" sz="2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687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¿QUÉ SE TRATA EN EL SÍNODO ARQUIDIOCESANO?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709160"/>
          </a:xfrm>
        </p:spPr>
        <p:txBody>
          <a:bodyPr>
            <a:normAutofit/>
          </a:bodyPr>
          <a:lstStyle/>
          <a:p>
            <a:pPr>
              <a:buNone/>
            </a:pPr>
            <a:endParaRPr lang="es-AR" dirty="0" smtClean="0"/>
          </a:p>
          <a:p>
            <a:pPr>
              <a:buNone/>
            </a:pPr>
            <a:r>
              <a:rPr lang="es-AR" dirty="0" smtClean="0"/>
              <a:t>En el </a:t>
            </a:r>
            <a:r>
              <a:rPr lang="es-AR" dirty="0"/>
              <a:t>Consejo Presbiteral </a:t>
            </a:r>
            <a:r>
              <a:rPr lang="es-AR" dirty="0" smtClean="0"/>
              <a:t>se decidió </a:t>
            </a:r>
            <a:r>
              <a:rPr lang="es-AR" dirty="0"/>
              <a:t>que este Sínodo aborde </a:t>
            </a:r>
            <a:r>
              <a:rPr lang="es-AR" dirty="0" smtClean="0"/>
              <a:t>como tema </a:t>
            </a:r>
            <a:r>
              <a:rPr lang="es-AR" dirty="0" err="1" smtClean="0"/>
              <a:t>tema</a:t>
            </a:r>
            <a:r>
              <a:rPr lang="es-AR" dirty="0" smtClean="0"/>
              <a:t>:</a:t>
            </a:r>
          </a:p>
          <a:p>
            <a:pPr marL="137160" indent="0">
              <a:buNone/>
            </a:pPr>
            <a:r>
              <a:rPr lang="es-AR" dirty="0"/>
              <a:t> </a:t>
            </a:r>
            <a:r>
              <a:rPr lang="es-AR" dirty="0" smtClean="0"/>
              <a:t>               </a:t>
            </a:r>
          </a:p>
          <a:p>
            <a:pPr marL="137160" indent="0" algn="ctr">
              <a:buNone/>
            </a:pPr>
            <a:r>
              <a:rPr lang="es-AR" sz="5400" dirty="0" smtClean="0"/>
              <a:t> “</a:t>
            </a:r>
            <a:r>
              <a:rPr lang="es-AR" sz="6000" b="1" dirty="0">
                <a:solidFill>
                  <a:srgbClr val="0000FF"/>
                </a:solidFill>
              </a:rPr>
              <a:t>LA </a:t>
            </a:r>
            <a:r>
              <a:rPr lang="es-AR" sz="6000" b="1" dirty="0" smtClean="0">
                <a:solidFill>
                  <a:srgbClr val="0000FF"/>
                </a:solidFill>
              </a:rPr>
              <a:t>PARROQUIA</a:t>
            </a:r>
            <a:r>
              <a:rPr lang="es-AR" sz="5400" dirty="0" smtClean="0"/>
              <a:t>”</a:t>
            </a:r>
          </a:p>
          <a:p>
            <a:pPr marL="137160" indent="0">
              <a:buNone/>
            </a:pPr>
            <a:r>
              <a:rPr lang="es-ES" dirty="0" smtClean="0"/>
              <a:t>                </a:t>
            </a:r>
          </a:p>
          <a:p>
            <a:pPr marL="137160" indent="0">
              <a:buNone/>
            </a:pPr>
            <a:endParaRPr lang="es-AR" dirty="0"/>
          </a:p>
          <a:p>
            <a:pPr>
              <a:buNone/>
            </a:pPr>
            <a:r>
              <a:rPr lang="es-ES" dirty="0" smtClean="0"/>
              <a:t>CUESTIONES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224527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74638"/>
            <a:ext cx="7704856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¿CÓMO PARTICIPA EL PUEBLO DE DIOS?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84784"/>
            <a:ext cx="8892480" cy="5373216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s-ES" b="1" dirty="0" smtClean="0">
                <a:solidFill>
                  <a:srgbClr val="0000FF"/>
                </a:solidFill>
              </a:rPr>
              <a:t>ENCUESTA</a:t>
            </a:r>
            <a:r>
              <a:rPr lang="es-ES" dirty="0" smtClean="0"/>
              <a:t> sobre las cuestiones del tema propuesto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s-ES" b="1" dirty="0" smtClean="0">
                <a:solidFill>
                  <a:srgbClr val="0000FF"/>
                </a:solidFill>
              </a:rPr>
              <a:t>ASAMBLEA PASTORAL PARROQUIAL</a:t>
            </a:r>
            <a:r>
              <a:rPr lang="es-ES" dirty="0" smtClean="0"/>
              <a:t>. Al inicio del proceso sinodal. Sensibilización.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s-ES" sz="2200" dirty="0" smtClean="0"/>
              <a:t>Arzobispo de acuerdo al parecer del Pueblo de Dios fija las cuestiones sobre las cuales versarán las discusiones de los sinodales.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s-ES" b="1" dirty="0" smtClean="0">
                <a:solidFill>
                  <a:srgbClr val="0000FF"/>
                </a:solidFill>
              </a:rPr>
              <a:t>GRUPOS SINODALES DE ESTUDIO</a:t>
            </a:r>
            <a:endParaRPr lang="es-ES" dirty="0" smtClean="0"/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s-ES" b="1" dirty="0" smtClean="0">
                <a:solidFill>
                  <a:srgbClr val="0000FF"/>
                </a:solidFill>
              </a:rPr>
              <a:t>COMISIÓN DE TRABAJO</a:t>
            </a:r>
            <a:endParaRPr lang="es-ES" dirty="0" smtClean="0"/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s-ES" b="1" dirty="0" smtClean="0">
                <a:solidFill>
                  <a:srgbClr val="0000FF"/>
                </a:solidFill>
              </a:rPr>
              <a:t>ASAMBLEA SINODAL</a:t>
            </a:r>
            <a:endParaRPr lang="es-ES" dirty="0" smtClean="0"/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s-ES" b="1" dirty="0" smtClean="0">
                <a:solidFill>
                  <a:srgbClr val="0000FF"/>
                </a:solidFill>
              </a:rPr>
              <a:t>CLAUSURA</a:t>
            </a:r>
            <a:endParaRPr lang="es-ES" dirty="0" smtClean="0"/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s-ES" b="1" dirty="0" smtClean="0">
                <a:solidFill>
                  <a:srgbClr val="0000FF"/>
                </a:solidFill>
              </a:rPr>
              <a:t>ASAMBLEA PASTORAL PARROQUIAL</a:t>
            </a:r>
            <a:r>
              <a:rPr lang="es-ES" dirty="0" smtClean="0"/>
              <a:t>. </a:t>
            </a:r>
            <a:r>
              <a:rPr lang="es-ES" dirty="0" err="1" smtClean="0"/>
              <a:t>Calific</a:t>
            </a:r>
            <a:r>
              <a:rPr lang="es-ES" dirty="0" smtClean="0"/>
              <a:t>.</a:t>
            </a:r>
            <a:endParaRPr lang="es-ES" dirty="0"/>
          </a:p>
          <a:p>
            <a:pPr marL="64008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211852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707904" y="1052736"/>
            <a:ext cx="5040560" cy="4591566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chemeClr val="tx1"/>
                </a:solidFill>
                <a:latin typeface="Copperplate Gothic Bold" pitchFamily="34" charset="0"/>
              </a:rPr>
              <a:t>‘‘</a:t>
            </a:r>
            <a:r>
              <a:rPr lang="es-ES" sz="2400" dirty="0" smtClean="0">
                <a:solidFill>
                  <a:schemeClr val="tx1"/>
                </a:solidFill>
              </a:rPr>
              <a:t>En orden a que este impulso misionero sea cada vez más intenso, generoso y fecundo, exhorto también a cada Iglesia particular a entrar en un proceso decidido de discernimiento, purificación y reforma</a:t>
            </a:r>
            <a:r>
              <a:rPr lang="es-ES" sz="2400" dirty="0" smtClean="0">
                <a:solidFill>
                  <a:schemeClr val="tx1"/>
                </a:solidFill>
                <a:latin typeface="Copperplate Gothic Bold" pitchFamily="34" charset="0"/>
              </a:rPr>
              <a:t>’’</a:t>
            </a:r>
            <a:r>
              <a:rPr lang="es-ES" sz="2400" dirty="0" smtClean="0">
                <a:latin typeface="Copperplate Gothic Bold" pitchFamily="34" charset="0"/>
              </a:rPr>
              <a:t/>
            </a:r>
            <a:br>
              <a:rPr lang="es-ES" sz="2400" dirty="0" smtClean="0">
                <a:latin typeface="Copperplate Gothic Bold" pitchFamily="34" charset="0"/>
              </a:rPr>
            </a:br>
            <a:r>
              <a:rPr lang="es-ES" sz="2400" dirty="0" smtClean="0">
                <a:latin typeface="Copperplate Gothic Bold" pitchFamily="34" charset="0"/>
              </a:rPr>
              <a:t/>
            </a:r>
            <a:br>
              <a:rPr lang="es-ES" sz="2400" dirty="0" smtClean="0">
                <a:latin typeface="Copperplate Gothic Bold" pitchFamily="34" charset="0"/>
              </a:rPr>
            </a:br>
            <a:r>
              <a:rPr lang="es-ES" sz="2000" dirty="0" smtClean="0"/>
              <a:t>                    </a:t>
            </a:r>
            <a:r>
              <a:rPr lang="es-ES" sz="2200" dirty="0" smtClean="0">
                <a:solidFill>
                  <a:schemeClr val="tx1"/>
                </a:solidFill>
              </a:rPr>
              <a:t>Francisco </a:t>
            </a:r>
            <a:r>
              <a:rPr lang="es-ES" sz="2200" dirty="0">
                <a:solidFill>
                  <a:schemeClr val="tx1"/>
                </a:solidFill>
              </a:rPr>
              <a:t>.</a:t>
            </a:r>
            <a:r>
              <a:rPr lang="es-ES" sz="2200" dirty="0" smtClean="0">
                <a:solidFill>
                  <a:schemeClr val="tx1"/>
                </a:solidFill>
              </a:rPr>
              <a:t> EG30</a:t>
            </a:r>
            <a:endParaRPr lang="es-AR" sz="3100" dirty="0">
              <a:solidFill>
                <a:schemeClr val="tx1"/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124744"/>
            <a:ext cx="3050905" cy="4572000"/>
          </a:xfrm>
        </p:spPr>
      </p:pic>
    </p:spTree>
    <p:extLst>
      <p:ext uri="{BB962C8B-B14F-4D97-AF65-F5344CB8AC3E}">
        <p14:creationId xmlns:p14="http://schemas.microsoft.com/office/powerpoint/2010/main" xmlns="" val="15073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260649"/>
            <a:ext cx="8568952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indent="0">
              <a:buNone/>
            </a:pPr>
            <a:r>
              <a:rPr lang="es-AR" sz="3500" b="1" dirty="0" smtClean="0"/>
              <a:t>ENCUESTA </a:t>
            </a:r>
            <a:r>
              <a:rPr lang="es-AR" sz="2600" dirty="0" smtClean="0"/>
              <a:t>(3500)</a:t>
            </a:r>
          </a:p>
          <a:p>
            <a:pPr marL="137160" indent="0">
              <a:buNone/>
            </a:pPr>
            <a:endParaRPr lang="es-AR" sz="2600" dirty="0" smtClean="0"/>
          </a:p>
          <a:p>
            <a:pPr>
              <a:buFont typeface="Wingdings" pitchFamily="2" charset="2"/>
              <a:buChar char="Ø"/>
            </a:pPr>
            <a:r>
              <a:rPr lang="es-AR" sz="2400" dirty="0" smtClean="0"/>
              <a:t>Voluntaria</a:t>
            </a:r>
          </a:p>
          <a:p>
            <a:endParaRPr lang="es-AR" sz="2400" dirty="0" smtClean="0"/>
          </a:p>
          <a:p>
            <a:pPr>
              <a:buFont typeface="Wingdings" pitchFamily="2" charset="2"/>
              <a:buChar char="Ø"/>
            </a:pPr>
            <a:r>
              <a:rPr lang="es-AR" sz="2400" dirty="0" smtClean="0"/>
              <a:t>Anónima</a:t>
            </a:r>
          </a:p>
          <a:p>
            <a:endParaRPr lang="es-AR" sz="2400" dirty="0" smtClean="0"/>
          </a:p>
          <a:p>
            <a:pPr>
              <a:buFont typeface="Wingdings" pitchFamily="2" charset="2"/>
              <a:buChar char="Ø"/>
            </a:pPr>
            <a:r>
              <a:rPr lang="es-AR" sz="2400" dirty="0" smtClean="0"/>
              <a:t>Destinatarios:</a:t>
            </a:r>
          </a:p>
          <a:p>
            <a:endParaRPr lang="es-AR" sz="2400" dirty="0" smtClean="0"/>
          </a:p>
          <a:p>
            <a:pPr lvl="1"/>
            <a:r>
              <a:rPr lang="es-AR" sz="2000" dirty="0" smtClean="0"/>
              <a:t>Sacerdotes</a:t>
            </a:r>
          </a:p>
          <a:p>
            <a:pPr lvl="1"/>
            <a:r>
              <a:rPr lang="es-AR" sz="2000" dirty="0" smtClean="0"/>
              <a:t>Comunidades religiosas</a:t>
            </a:r>
          </a:p>
          <a:p>
            <a:pPr lvl="1"/>
            <a:r>
              <a:rPr lang="es-AR" sz="2000" dirty="0" smtClean="0"/>
              <a:t>Miembros Consejo Pastoral Parroquial</a:t>
            </a:r>
          </a:p>
          <a:p>
            <a:pPr lvl="1"/>
            <a:r>
              <a:rPr lang="es-AR" sz="2000" dirty="0" smtClean="0"/>
              <a:t>Miembros de Consejo Económico Parroquial</a:t>
            </a:r>
          </a:p>
          <a:p>
            <a:pPr lvl="1"/>
            <a:r>
              <a:rPr lang="es-AR" sz="2000" dirty="0" smtClean="0"/>
              <a:t>Padres niños catequesis</a:t>
            </a:r>
          </a:p>
          <a:p>
            <a:pPr lvl="1"/>
            <a:r>
              <a:rPr lang="es-AR" sz="2000" dirty="0" smtClean="0"/>
              <a:t>Feligreses elegidos al azar</a:t>
            </a:r>
          </a:p>
          <a:p>
            <a:pPr lvl="1"/>
            <a:r>
              <a:rPr lang="es-AR" sz="2000" dirty="0" smtClean="0"/>
              <a:t>Institución Escolares</a:t>
            </a:r>
          </a:p>
          <a:p>
            <a:pPr lvl="1"/>
            <a:r>
              <a:rPr lang="es-AR" sz="2000" dirty="0" smtClean="0"/>
              <a:t>	Directivos; Docentes; Padres de alumnos; Estudiantes</a:t>
            </a:r>
          </a:p>
          <a:p>
            <a:pPr lvl="1"/>
            <a:r>
              <a:rPr lang="es-AR" sz="2000" dirty="0" smtClean="0"/>
              <a:t>Movimientos laicales</a:t>
            </a:r>
          </a:p>
          <a:p>
            <a:pPr lvl="1"/>
            <a:r>
              <a:rPr lang="es-AR" sz="2000" dirty="0" smtClean="0"/>
              <a:t>Dirigentes Instituciones Barriales</a:t>
            </a:r>
          </a:p>
        </p:txBody>
      </p:sp>
    </p:spTree>
    <p:extLst>
      <p:ext uri="{BB962C8B-B14F-4D97-AF65-F5344CB8AC3E}">
        <p14:creationId xmlns:p14="http://schemas.microsoft.com/office/powerpoint/2010/main" xmlns="" val="939929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476672"/>
            <a:ext cx="8640960" cy="1412865"/>
          </a:xfrm>
          <a:solidFill>
            <a:srgbClr val="FFC000"/>
          </a:solidFill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es-ES" sz="2000" b="1" dirty="0"/>
              <a:t>ASAMBLEA PASTORAL PARROQUIAL</a:t>
            </a:r>
          </a:p>
          <a:p>
            <a:pPr marL="457200" lvl="1" indent="0">
              <a:buNone/>
            </a:pPr>
            <a:r>
              <a:rPr lang="es-ES" sz="1800" dirty="0" smtClean="0"/>
              <a:t>1ra. </a:t>
            </a:r>
            <a:r>
              <a:rPr lang="es-ES" sz="1800" dirty="0"/>
              <a:t>Sensibilizar (movilizar) y Proponer Cuestiones</a:t>
            </a:r>
          </a:p>
          <a:p>
            <a:pPr marL="457200" lvl="1" indent="0">
              <a:buNone/>
            </a:pPr>
            <a:r>
              <a:rPr lang="es-ES" sz="1800" dirty="0" smtClean="0"/>
              <a:t>2da. Consulta </a:t>
            </a:r>
            <a:r>
              <a:rPr lang="es-ES" sz="1800" dirty="0"/>
              <a:t>posterior. Calificar: «Urgente» , «Conveniente» o «No necesaria»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84313" y="1961545"/>
            <a:ext cx="6043871" cy="126188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137160" indent="0">
              <a:buNone/>
            </a:pPr>
            <a:r>
              <a:rPr lang="es-ES" sz="2000" b="1" dirty="0"/>
              <a:t>GRUPOS SINODALES DE ESTUDIO</a:t>
            </a:r>
          </a:p>
          <a:p>
            <a:pPr marL="137160" indent="0">
              <a:buNone/>
            </a:pPr>
            <a:r>
              <a:rPr lang="es-ES" sz="2000" dirty="0"/>
              <a:t>	</a:t>
            </a:r>
            <a:r>
              <a:rPr lang="es-ES" dirty="0" smtClean="0"/>
              <a:t>Homogéneo, mixto, especial</a:t>
            </a:r>
            <a:endParaRPr lang="es-ES" dirty="0"/>
          </a:p>
          <a:p>
            <a:pPr marL="137160" indent="0">
              <a:buNone/>
            </a:pPr>
            <a:r>
              <a:rPr lang="es-ES" dirty="0"/>
              <a:t>	</a:t>
            </a:r>
            <a:r>
              <a:rPr lang="es-ES" dirty="0" smtClean="0"/>
              <a:t>Estudio de cuestiones de interés</a:t>
            </a:r>
            <a:endParaRPr lang="es-ES" dirty="0"/>
          </a:p>
          <a:p>
            <a:pPr marL="137160" indent="0">
              <a:buNone/>
            </a:pPr>
            <a:r>
              <a:rPr lang="es-ES" dirty="0"/>
              <a:t>	Efectuar aportes por </a:t>
            </a:r>
            <a:r>
              <a:rPr lang="es-ES" dirty="0" smtClean="0"/>
              <a:t>escrito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84313" y="3356992"/>
            <a:ext cx="6043871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137160" indent="0">
              <a:buNone/>
            </a:pPr>
            <a:r>
              <a:rPr lang="es-ES" sz="2000" b="1" dirty="0"/>
              <a:t>COMISIÓN DE </a:t>
            </a:r>
            <a:r>
              <a:rPr lang="es-ES" sz="2000" b="1" dirty="0" smtClean="0"/>
              <a:t>TRABAJO</a:t>
            </a:r>
            <a:endParaRPr lang="es-ES" sz="2000" b="1" dirty="0"/>
          </a:p>
          <a:p>
            <a:pPr marL="369888">
              <a:buNone/>
            </a:pPr>
            <a:r>
              <a:rPr lang="es-ES" dirty="0" smtClean="0"/>
              <a:t>Ámbito </a:t>
            </a:r>
            <a:r>
              <a:rPr lang="es-ES" dirty="0"/>
              <a:t>privilegiado de participación </a:t>
            </a:r>
            <a:r>
              <a:rPr lang="es-ES" dirty="0" smtClean="0"/>
              <a:t>sinodal</a:t>
            </a:r>
            <a:endParaRPr lang="es-ES" dirty="0"/>
          </a:p>
          <a:p>
            <a:pPr marL="369888">
              <a:buNone/>
            </a:pPr>
            <a:r>
              <a:rPr lang="es-ES" dirty="0" smtClean="0"/>
              <a:t>Estudia </a:t>
            </a:r>
            <a:r>
              <a:rPr lang="es-ES" dirty="0"/>
              <a:t>todos las propuestas y </a:t>
            </a:r>
            <a:r>
              <a:rPr lang="es-ES" dirty="0" smtClean="0"/>
              <a:t>materiales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6314142" y="2348880"/>
            <a:ext cx="2448272" cy="163121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137160" indent="0" algn="ctr">
              <a:buNone/>
            </a:pPr>
            <a:r>
              <a:rPr lang="es-ES" sz="2000" b="1" dirty="0"/>
              <a:t>COMISIÓN ANIMACIÓN ESPIRITUAL</a:t>
            </a:r>
          </a:p>
          <a:p>
            <a:pPr marL="137160" indent="0" algn="ctr">
              <a:buNone/>
            </a:pPr>
            <a:r>
              <a:rPr lang="es-ES" sz="2000" dirty="0" smtClean="0"/>
              <a:t>Antes </a:t>
            </a:r>
            <a:r>
              <a:rPr lang="es-ES" sz="2000" dirty="0"/>
              <a:t>y durante todo el </a:t>
            </a:r>
            <a:r>
              <a:rPr lang="es-ES" sz="2000" dirty="0" smtClean="0"/>
              <a:t>sínodo</a:t>
            </a:r>
            <a:endParaRPr lang="es-ES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79512" y="4437112"/>
            <a:ext cx="6048672" cy="126188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137160" indent="0">
              <a:buNone/>
            </a:pPr>
            <a:r>
              <a:rPr lang="es-ES" sz="2000" b="1" dirty="0"/>
              <a:t>ASAMBLEA SINODAL</a:t>
            </a:r>
            <a:r>
              <a:rPr lang="es-ES" sz="2000" dirty="0"/>
              <a:t>. (350)</a:t>
            </a:r>
          </a:p>
          <a:p>
            <a:pPr marL="137160" indent="0">
              <a:buNone/>
            </a:pPr>
            <a:r>
              <a:rPr lang="es-ES" sz="2000" dirty="0"/>
              <a:t>	</a:t>
            </a:r>
            <a:r>
              <a:rPr lang="es-ES" dirty="0"/>
              <a:t>Solo sinodales  y peritos </a:t>
            </a:r>
            <a:r>
              <a:rPr lang="es-ES" dirty="0" smtClean="0"/>
              <a:t>invitados</a:t>
            </a:r>
            <a:endParaRPr lang="es-ES" dirty="0"/>
          </a:p>
          <a:p>
            <a:pPr marL="137160" indent="0">
              <a:buNone/>
            </a:pPr>
            <a:r>
              <a:rPr lang="es-ES" dirty="0"/>
              <a:t>	Recibir propuestas escritas</a:t>
            </a:r>
          </a:p>
          <a:p>
            <a:pPr marL="137160" indent="0">
              <a:buNone/>
            </a:pPr>
            <a:r>
              <a:rPr lang="es-ES" dirty="0"/>
              <a:t>	Discernir – Proponer s/Cuestiones Votar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89114" y="5877272"/>
            <a:ext cx="8636159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137160" indent="0">
              <a:buNone/>
            </a:pPr>
            <a:r>
              <a:rPr lang="es-ES" sz="2000" b="1" dirty="0"/>
              <a:t>COMISIÓN POST SINODAL</a:t>
            </a:r>
          </a:p>
          <a:p>
            <a:pPr marL="137160" indent="0">
              <a:buNone/>
            </a:pPr>
            <a:r>
              <a:rPr lang="es-ES" sz="2000" dirty="0"/>
              <a:t>	</a:t>
            </a:r>
            <a:r>
              <a:rPr lang="es-ES" sz="1600" dirty="0" smtClean="0"/>
              <a:t>Asesoramiento legislativo y seguimiento </a:t>
            </a:r>
            <a:r>
              <a:rPr lang="es-ES" sz="1600" dirty="0"/>
              <a:t>de la aplicación de las </a:t>
            </a:r>
            <a:r>
              <a:rPr lang="es-ES" sz="1600" dirty="0" smtClean="0"/>
              <a:t>normas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79512" y="44624"/>
            <a:ext cx="396044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600" b="1" dirty="0" smtClean="0"/>
              <a:t>   </a:t>
            </a:r>
            <a:r>
              <a:rPr lang="es-AR" b="1" dirty="0" smtClean="0"/>
              <a:t>COMISIÓN PREPARATORIA</a:t>
            </a:r>
            <a:endParaRPr lang="es-AR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4788024" y="44624"/>
            <a:ext cx="4032448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/>
              <a:t>   </a:t>
            </a:r>
            <a:r>
              <a:rPr lang="es-AR" sz="2000" b="1" dirty="0" smtClean="0"/>
              <a:t>COMISIÓN CENTRAL</a:t>
            </a:r>
            <a:endParaRPr lang="es-AR" sz="2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72200" y="4285545"/>
            <a:ext cx="2448272" cy="101566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 smtClean="0"/>
              <a:t>COMISIÓN</a:t>
            </a:r>
          </a:p>
          <a:p>
            <a:pPr algn="ctr"/>
            <a:r>
              <a:rPr lang="es-AR" sz="2000" b="1" dirty="0" smtClean="0"/>
              <a:t>TEOLÓGICO</a:t>
            </a:r>
          </a:p>
          <a:p>
            <a:pPr algn="ctr"/>
            <a:r>
              <a:rPr lang="es-AR" sz="2000" b="1" dirty="0" smtClean="0"/>
              <a:t>CANÓNICA</a:t>
            </a:r>
            <a:endParaRPr lang="es-AR" sz="2000" b="1" dirty="0"/>
          </a:p>
        </p:txBody>
      </p:sp>
    </p:spTree>
    <p:extLst>
      <p:ext uri="{BB962C8B-B14F-4D97-AF65-F5344CB8AC3E}">
        <p14:creationId xmlns:p14="http://schemas.microsoft.com/office/powerpoint/2010/main" xmlns="" val="2100110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40 Conector recto de flecha"/>
          <p:cNvCxnSpPr/>
          <p:nvPr/>
        </p:nvCxnSpPr>
        <p:spPr>
          <a:xfrm flipH="1">
            <a:off x="1647224" y="2276872"/>
            <a:ext cx="5517065" cy="1145163"/>
          </a:xfrm>
          <a:prstGeom prst="straightConnector1">
            <a:avLst/>
          </a:prstGeom>
          <a:ln w="5715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899592" y="111545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ENCUESTA</a:t>
            </a:r>
            <a:endParaRPr lang="es-AR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1630541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1° ASAMBLEA  </a:t>
            </a:r>
            <a:r>
              <a:rPr lang="es-ES" dirty="0"/>
              <a:t>PARROQUIAL</a:t>
            </a:r>
            <a:endParaRPr lang="es-AR" dirty="0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2627784" y="1340768"/>
            <a:ext cx="576064" cy="31939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flipV="1">
            <a:off x="2555776" y="1782566"/>
            <a:ext cx="648072" cy="35029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300192" y="1209526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GRUPOS SINODALES DE ESTUDIO</a:t>
            </a:r>
            <a:endParaRPr lang="es-AR" sz="16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827584" y="467380"/>
            <a:ext cx="7056784" cy="369332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/>
              <a:t>COMISIÓN PREPARATORIA</a:t>
            </a:r>
            <a:endParaRPr lang="es-AR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83568" y="3513782"/>
            <a:ext cx="20162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COMISIÓN/ES </a:t>
            </a:r>
          </a:p>
          <a:p>
            <a:pPr algn="ctr"/>
            <a:r>
              <a:rPr lang="es-ES" sz="1600" b="1" dirty="0" smtClean="0"/>
              <a:t>DE</a:t>
            </a:r>
          </a:p>
          <a:p>
            <a:pPr algn="ctr"/>
            <a:r>
              <a:rPr lang="es-ES" b="1" dirty="0" smtClean="0"/>
              <a:t> TRABAJO</a:t>
            </a:r>
            <a:endParaRPr lang="es-AR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2771800" y="3718773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ASAMBLEA </a:t>
            </a:r>
            <a:r>
              <a:rPr lang="es-ES" b="1" dirty="0" smtClean="0"/>
              <a:t>SINODAL</a:t>
            </a:r>
            <a:endParaRPr lang="es-ES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4644008" y="3585790"/>
            <a:ext cx="20162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COMISIÓN/ES </a:t>
            </a:r>
          </a:p>
          <a:p>
            <a:pPr algn="ctr"/>
            <a:r>
              <a:rPr lang="es-ES" sz="1600" b="1" dirty="0" smtClean="0"/>
              <a:t>DE</a:t>
            </a:r>
            <a:endParaRPr lang="es-ES" b="1" dirty="0" smtClean="0"/>
          </a:p>
          <a:p>
            <a:pPr algn="ctr"/>
            <a:r>
              <a:rPr lang="es-ES" b="1" dirty="0" smtClean="0"/>
              <a:t> TRABAJO</a:t>
            </a:r>
            <a:endParaRPr lang="es-AR" b="1" dirty="0"/>
          </a:p>
        </p:txBody>
      </p:sp>
      <p:cxnSp>
        <p:nvCxnSpPr>
          <p:cNvPr id="23" name="22 Conector recto de flecha"/>
          <p:cNvCxnSpPr/>
          <p:nvPr/>
        </p:nvCxnSpPr>
        <p:spPr>
          <a:xfrm>
            <a:off x="4355976" y="4000473"/>
            <a:ext cx="576064" cy="4591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874702" y="2636912"/>
            <a:ext cx="6984776" cy="369332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/>
              <a:t>COMISIÓN CENTRAL</a:t>
            </a:r>
            <a:endParaRPr lang="es-AR" b="1" dirty="0"/>
          </a:p>
        </p:txBody>
      </p:sp>
      <p:sp>
        <p:nvSpPr>
          <p:cNvPr id="25" name="24 CuadroTexto"/>
          <p:cNvSpPr txBox="1"/>
          <p:nvPr/>
        </p:nvSpPr>
        <p:spPr>
          <a:xfrm>
            <a:off x="8388424" y="235961"/>
            <a:ext cx="628034" cy="6001643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600" b="1" dirty="0" smtClean="0"/>
              <a:t>C</a:t>
            </a:r>
          </a:p>
          <a:p>
            <a:pPr algn="ctr"/>
            <a:r>
              <a:rPr lang="es-AR" sz="1600" b="1" dirty="0" smtClean="0"/>
              <a:t>O</a:t>
            </a:r>
          </a:p>
          <a:p>
            <a:pPr algn="ctr"/>
            <a:r>
              <a:rPr lang="es-AR" sz="1600" b="1" dirty="0" smtClean="0"/>
              <a:t>M</a:t>
            </a:r>
          </a:p>
          <a:p>
            <a:pPr algn="ctr"/>
            <a:endParaRPr lang="es-AR" sz="1600" b="1" dirty="0"/>
          </a:p>
          <a:p>
            <a:pPr algn="ctr"/>
            <a:r>
              <a:rPr lang="es-AR" sz="1600" b="1" dirty="0" smtClean="0"/>
              <a:t>A</a:t>
            </a:r>
          </a:p>
          <a:p>
            <a:pPr algn="ctr"/>
            <a:r>
              <a:rPr lang="es-AR" sz="1600" b="1" dirty="0" smtClean="0"/>
              <a:t>N</a:t>
            </a:r>
          </a:p>
          <a:p>
            <a:pPr algn="ctr"/>
            <a:r>
              <a:rPr lang="es-AR" sz="1600" b="1" dirty="0" smtClean="0"/>
              <a:t>I</a:t>
            </a:r>
          </a:p>
          <a:p>
            <a:pPr algn="ctr"/>
            <a:r>
              <a:rPr lang="es-AR" sz="1600" b="1" dirty="0" smtClean="0"/>
              <a:t>M</a:t>
            </a:r>
          </a:p>
          <a:p>
            <a:pPr algn="ctr"/>
            <a:r>
              <a:rPr lang="es-AR" sz="1600" b="1" dirty="0" smtClean="0"/>
              <a:t>A</a:t>
            </a:r>
          </a:p>
          <a:p>
            <a:pPr algn="ctr"/>
            <a:r>
              <a:rPr lang="es-AR" sz="1600" b="1" dirty="0" smtClean="0"/>
              <a:t>C</a:t>
            </a:r>
          </a:p>
          <a:p>
            <a:pPr algn="ctr"/>
            <a:r>
              <a:rPr lang="es-AR" sz="1600" b="1" dirty="0" smtClean="0"/>
              <a:t>I</a:t>
            </a:r>
          </a:p>
          <a:p>
            <a:pPr algn="ctr"/>
            <a:r>
              <a:rPr lang="es-AR" sz="1600" b="1" dirty="0" smtClean="0"/>
              <a:t>Ó</a:t>
            </a:r>
          </a:p>
          <a:p>
            <a:pPr algn="ctr"/>
            <a:r>
              <a:rPr lang="es-AR" sz="1600" b="1" dirty="0" smtClean="0"/>
              <a:t>N </a:t>
            </a:r>
          </a:p>
          <a:p>
            <a:pPr algn="ctr"/>
            <a:endParaRPr lang="es-AR" sz="1600" b="1" dirty="0"/>
          </a:p>
          <a:p>
            <a:pPr algn="ctr"/>
            <a:r>
              <a:rPr lang="es-AR" sz="1600" b="1" dirty="0" smtClean="0"/>
              <a:t>E</a:t>
            </a:r>
          </a:p>
          <a:p>
            <a:pPr algn="ctr"/>
            <a:r>
              <a:rPr lang="es-AR" sz="1600" b="1" dirty="0" smtClean="0"/>
              <a:t>S</a:t>
            </a:r>
          </a:p>
          <a:p>
            <a:pPr algn="ctr"/>
            <a:r>
              <a:rPr lang="es-AR" sz="1600" b="1" dirty="0" smtClean="0"/>
              <a:t>P</a:t>
            </a:r>
          </a:p>
          <a:p>
            <a:pPr algn="ctr"/>
            <a:r>
              <a:rPr lang="es-AR" sz="1600" b="1" dirty="0" smtClean="0"/>
              <a:t>I</a:t>
            </a:r>
          </a:p>
          <a:p>
            <a:pPr algn="ctr"/>
            <a:r>
              <a:rPr lang="es-AR" sz="1600" b="1" dirty="0" smtClean="0"/>
              <a:t>R</a:t>
            </a:r>
          </a:p>
          <a:p>
            <a:pPr algn="ctr"/>
            <a:r>
              <a:rPr lang="es-AR" sz="1600" b="1" dirty="0" smtClean="0"/>
              <a:t>I</a:t>
            </a:r>
          </a:p>
          <a:p>
            <a:pPr algn="ctr"/>
            <a:r>
              <a:rPr lang="es-AR" sz="1600" b="1" dirty="0" smtClean="0"/>
              <a:t>T</a:t>
            </a:r>
          </a:p>
          <a:p>
            <a:pPr algn="ctr"/>
            <a:r>
              <a:rPr lang="es-AR" sz="1600" b="1" dirty="0" smtClean="0"/>
              <a:t>U</a:t>
            </a:r>
          </a:p>
          <a:p>
            <a:pPr algn="ctr"/>
            <a:r>
              <a:rPr lang="es-AR" sz="1600" b="1" dirty="0" smtClean="0"/>
              <a:t>A</a:t>
            </a:r>
          </a:p>
          <a:p>
            <a:pPr algn="ctr"/>
            <a:r>
              <a:rPr lang="es-AR" sz="1600" b="1" dirty="0" smtClean="0"/>
              <a:t>L</a:t>
            </a:r>
            <a:endParaRPr lang="es-AR" sz="1600" b="1" dirty="0"/>
          </a:p>
        </p:txBody>
      </p:sp>
      <p:sp>
        <p:nvSpPr>
          <p:cNvPr id="26" name="25 CuadroTexto"/>
          <p:cNvSpPr txBox="1"/>
          <p:nvPr/>
        </p:nvSpPr>
        <p:spPr>
          <a:xfrm>
            <a:off x="6804248" y="3718773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ASAMBLEA </a:t>
            </a:r>
            <a:r>
              <a:rPr lang="es-ES" b="1" dirty="0" smtClean="0"/>
              <a:t>SINODAL</a:t>
            </a:r>
            <a:endParaRPr lang="es-ES" b="1" dirty="0"/>
          </a:p>
        </p:txBody>
      </p:sp>
      <p:cxnSp>
        <p:nvCxnSpPr>
          <p:cNvPr id="27" name="26 Conector recto de flecha"/>
          <p:cNvCxnSpPr/>
          <p:nvPr/>
        </p:nvCxnSpPr>
        <p:spPr>
          <a:xfrm>
            <a:off x="6372200" y="4072481"/>
            <a:ext cx="576064" cy="4591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1043608" y="5734997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</a:t>
            </a:r>
            <a:r>
              <a:rPr lang="es-ES" dirty="0" smtClean="0"/>
              <a:t>° ASAMBLEA  </a:t>
            </a:r>
            <a:r>
              <a:rPr lang="es-ES" dirty="0"/>
              <a:t>PARROQUIAL</a:t>
            </a:r>
            <a:endParaRPr lang="es-AR" dirty="0"/>
          </a:p>
        </p:txBody>
      </p:sp>
      <p:sp>
        <p:nvSpPr>
          <p:cNvPr id="32" name="31 CuadroTexto"/>
          <p:cNvSpPr txBox="1"/>
          <p:nvPr/>
        </p:nvSpPr>
        <p:spPr>
          <a:xfrm>
            <a:off x="107504" y="1916832"/>
            <a:ext cx="576064" cy="4832092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C</a:t>
            </a:r>
          </a:p>
          <a:p>
            <a:pPr algn="ctr"/>
            <a:r>
              <a:rPr lang="es-ES" sz="1400" dirty="0" smtClean="0"/>
              <a:t>O</a:t>
            </a:r>
          </a:p>
          <a:p>
            <a:pPr algn="ctr"/>
            <a:r>
              <a:rPr lang="es-ES" sz="1400" dirty="0" smtClean="0"/>
              <a:t>M</a:t>
            </a:r>
          </a:p>
          <a:p>
            <a:pPr algn="ctr"/>
            <a:r>
              <a:rPr lang="es-ES" sz="1400" dirty="0" smtClean="0"/>
              <a:t> </a:t>
            </a:r>
          </a:p>
          <a:p>
            <a:pPr algn="ctr"/>
            <a:r>
              <a:rPr lang="es-ES" sz="1400" dirty="0" smtClean="0"/>
              <a:t>T</a:t>
            </a:r>
          </a:p>
          <a:p>
            <a:pPr algn="ctr"/>
            <a:r>
              <a:rPr lang="es-ES" sz="1400" dirty="0" smtClean="0"/>
              <a:t>E</a:t>
            </a:r>
          </a:p>
          <a:p>
            <a:pPr algn="ctr"/>
            <a:r>
              <a:rPr lang="es-ES" sz="1400" dirty="0" smtClean="0"/>
              <a:t>O</a:t>
            </a:r>
          </a:p>
          <a:p>
            <a:pPr algn="ctr"/>
            <a:r>
              <a:rPr lang="es-ES" sz="1400" dirty="0" smtClean="0"/>
              <a:t>L</a:t>
            </a:r>
          </a:p>
          <a:p>
            <a:pPr algn="ctr"/>
            <a:r>
              <a:rPr lang="es-ES" sz="1400" dirty="0" smtClean="0"/>
              <a:t>Ó</a:t>
            </a:r>
          </a:p>
          <a:p>
            <a:pPr algn="ctr"/>
            <a:r>
              <a:rPr lang="es-ES" sz="1400" dirty="0" smtClean="0"/>
              <a:t>G</a:t>
            </a:r>
          </a:p>
          <a:p>
            <a:pPr algn="ctr"/>
            <a:r>
              <a:rPr lang="es-ES" sz="1400" dirty="0" smtClean="0"/>
              <a:t>I</a:t>
            </a:r>
          </a:p>
          <a:p>
            <a:pPr algn="ctr"/>
            <a:r>
              <a:rPr lang="es-ES" sz="1400" dirty="0" smtClean="0"/>
              <a:t>C</a:t>
            </a:r>
          </a:p>
          <a:p>
            <a:pPr algn="ctr"/>
            <a:r>
              <a:rPr lang="es-ES" sz="1400" dirty="0" smtClean="0"/>
              <a:t>O</a:t>
            </a:r>
          </a:p>
          <a:p>
            <a:pPr algn="ctr"/>
            <a:endParaRPr lang="es-ES" sz="1400" dirty="0" smtClean="0"/>
          </a:p>
          <a:p>
            <a:pPr algn="ctr"/>
            <a:r>
              <a:rPr lang="es-ES" sz="1400" dirty="0" smtClean="0"/>
              <a:t>C</a:t>
            </a:r>
          </a:p>
          <a:p>
            <a:pPr algn="ctr"/>
            <a:r>
              <a:rPr lang="es-ES" sz="1400" dirty="0" smtClean="0"/>
              <a:t>A</a:t>
            </a:r>
          </a:p>
          <a:p>
            <a:pPr algn="ctr"/>
            <a:r>
              <a:rPr lang="es-ES" sz="1400" dirty="0" smtClean="0"/>
              <a:t>N</a:t>
            </a:r>
          </a:p>
          <a:p>
            <a:pPr algn="ctr"/>
            <a:r>
              <a:rPr lang="es-ES" sz="1400" dirty="0" smtClean="0"/>
              <a:t>Ó</a:t>
            </a:r>
          </a:p>
          <a:p>
            <a:pPr algn="ctr"/>
            <a:r>
              <a:rPr lang="es-ES" sz="1400" dirty="0" smtClean="0"/>
              <a:t>N</a:t>
            </a:r>
          </a:p>
          <a:p>
            <a:pPr algn="ctr"/>
            <a:r>
              <a:rPr lang="es-ES" sz="1400" dirty="0" smtClean="0"/>
              <a:t>I</a:t>
            </a:r>
          </a:p>
          <a:p>
            <a:pPr algn="ctr"/>
            <a:r>
              <a:rPr lang="es-ES" sz="1400" dirty="0" smtClean="0"/>
              <a:t>C</a:t>
            </a:r>
          </a:p>
          <a:p>
            <a:pPr algn="ctr"/>
            <a:r>
              <a:rPr lang="es-ES" sz="1400" dirty="0" smtClean="0"/>
              <a:t>A</a:t>
            </a:r>
            <a:endParaRPr lang="es-AR" dirty="0"/>
          </a:p>
        </p:txBody>
      </p:sp>
      <p:sp>
        <p:nvSpPr>
          <p:cNvPr id="33" name="32 CuadroTexto"/>
          <p:cNvSpPr txBox="1"/>
          <p:nvPr/>
        </p:nvSpPr>
        <p:spPr>
          <a:xfrm>
            <a:off x="3419872" y="5589240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ARZOBISPO</a:t>
            </a:r>
          </a:p>
          <a:p>
            <a:pPr algn="ctr"/>
            <a:r>
              <a:rPr lang="es-AR" sz="1600" dirty="0" smtClean="0"/>
              <a:t>(Con. Presbiteral)</a:t>
            </a:r>
          </a:p>
          <a:p>
            <a:pPr algn="ctr"/>
            <a:r>
              <a:rPr lang="es-AR" b="1" dirty="0" smtClean="0"/>
              <a:t>LEGISLACIÓN</a:t>
            </a:r>
            <a:endParaRPr lang="es-AR" b="1" dirty="0"/>
          </a:p>
        </p:txBody>
      </p:sp>
      <p:sp>
        <p:nvSpPr>
          <p:cNvPr id="34" name="33 CuadroTexto"/>
          <p:cNvSpPr txBox="1"/>
          <p:nvPr/>
        </p:nvSpPr>
        <p:spPr>
          <a:xfrm>
            <a:off x="6300192" y="59399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SEGUIMIENTO</a:t>
            </a:r>
            <a:endParaRPr lang="es-AR" dirty="0"/>
          </a:p>
        </p:txBody>
      </p:sp>
      <p:cxnSp>
        <p:nvCxnSpPr>
          <p:cNvPr id="35" name="34 Conector recto de flecha"/>
          <p:cNvCxnSpPr/>
          <p:nvPr/>
        </p:nvCxnSpPr>
        <p:spPr>
          <a:xfrm>
            <a:off x="2987824" y="6088705"/>
            <a:ext cx="576064" cy="4591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>
            <a:off x="5652120" y="6088705"/>
            <a:ext cx="576064" cy="4591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/>
          <p:nvPr/>
        </p:nvCxnSpPr>
        <p:spPr>
          <a:xfrm flipH="1">
            <a:off x="1655676" y="4509120"/>
            <a:ext cx="5868652" cy="1225877"/>
          </a:xfrm>
          <a:prstGeom prst="straightConnector1">
            <a:avLst/>
          </a:prstGeom>
          <a:ln w="5715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CuadroTexto"/>
          <p:cNvSpPr txBox="1"/>
          <p:nvPr/>
        </p:nvSpPr>
        <p:spPr>
          <a:xfrm>
            <a:off x="3275856" y="141277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ARZOBISPO</a:t>
            </a:r>
          </a:p>
          <a:p>
            <a:pPr algn="ctr"/>
            <a:r>
              <a:rPr lang="es-AR" dirty="0" smtClean="0"/>
              <a:t>CUESTIONES</a:t>
            </a:r>
            <a:endParaRPr lang="es-AR" dirty="0"/>
          </a:p>
        </p:txBody>
      </p:sp>
      <p:cxnSp>
        <p:nvCxnSpPr>
          <p:cNvPr id="46" name="45 Conector recto de flecha"/>
          <p:cNvCxnSpPr/>
          <p:nvPr/>
        </p:nvCxnSpPr>
        <p:spPr>
          <a:xfrm>
            <a:off x="5364088" y="1777975"/>
            <a:ext cx="576064" cy="4591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 de flecha"/>
          <p:cNvCxnSpPr/>
          <p:nvPr/>
        </p:nvCxnSpPr>
        <p:spPr>
          <a:xfrm>
            <a:off x="2267744" y="4005064"/>
            <a:ext cx="576064" cy="4591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CuadroTexto"/>
          <p:cNvSpPr txBox="1"/>
          <p:nvPr/>
        </p:nvSpPr>
        <p:spPr>
          <a:xfrm>
            <a:off x="874702" y="4819130"/>
            <a:ext cx="7054066" cy="369332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/>
              <a:t>COMISIÓN  POS SINODAL</a:t>
            </a:r>
            <a:endParaRPr lang="es-AR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6372200" y="663079"/>
            <a:ext cx="187220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 smtClean="0">
                <a:solidFill>
                  <a:srgbClr val="FF0000"/>
                </a:solidFill>
              </a:rPr>
              <a:t>Pre Sínodo</a:t>
            </a:r>
            <a:endParaRPr lang="es-AR" sz="2000" b="1" dirty="0">
              <a:solidFill>
                <a:srgbClr val="FF0000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6444208" y="2895327"/>
            <a:ext cx="187220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>
                <a:solidFill>
                  <a:srgbClr val="FF0000"/>
                </a:solidFill>
              </a:rPr>
              <a:t>Sínodo </a:t>
            </a:r>
            <a:endParaRPr lang="es-AR" sz="2400" b="1" dirty="0">
              <a:solidFill>
                <a:srgbClr val="FF0000"/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6475289" y="5055567"/>
            <a:ext cx="187220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 smtClean="0">
                <a:solidFill>
                  <a:srgbClr val="FF0000"/>
                </a:solidFill>
              </a:rPr>
              <a:t>Pos Sínodo</a:t>
            </a:r>
            <a:endParaRPr lang="es-A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3839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14" grpId="0" animBg="1"/>
      <p:bldP spid="17" grpId="0"/>
      <p:bldP spid="18" grpId="0"/>
      <p:bldP spid="22" grpId="0"/>
      <p:bldP spid="24" grpId="0" animBg="1"/>
      <p:bldP spid="25" grpId="0" animBg="1"/>
      <p:bldP spid="26" grpId="0"/>
      <p:bldP spid="28" grpId="0"/>
      <p:bldP spid="32" grpId="0" animBg="1"/>
      <p:bldP spid="33" grpId="0"/>
      <p:bldP spid="34" grpId="0"/>
      <p:bldP spid="45" grpId="0"/>
      <p:bldP spid="29" grpId="0" animBg="1"/>
      <p:bldP spid="2" grpId="0" animBg="1"/>
      <p:bldP spid="30" grpId="0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MEDIOS  INDISPENSABLES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AR" b="1" dirty="0" smtClean="0"/>
              <a:t>P</a:t>
            </a:r>
            <a:r>
              <a:rPr lang="es-AR" dirty="0" smtClean="0"/>
              <a:t>ara </a:t>
            </a:r>
            <a:r>
              <a:rPr lang="es-AR" dirty="0"/>
              <a:t>mejor conseguir los fines del Sínodo se han de emplear los siguientes </a:t>
            </a:r>
            <a:r>
              <a:rPr lang="es-AR" b="1" dirty="0"/>
              <a:t>medios:</a:t>
            </a:r>
          </a:p>
          <a:p>
            <a:endParaRPr lang="es-AR" b="1" dirty="0"/>
          </a:p>
          <a:p>
            <a:pPr marL="137160" indent="0">
              <a:buNone/>
            </a:pPr>
            <a:r>
              <a:rPr lang="es-AR" dirty="0"/>
              <a:t>1</a:t>
            </a:r>
            <a:r>
              <a:rPr lang="es-AR" dirty="0" smtClean="0"/>
              <a:t>.-   </a:t>
            </a:r>
            <a:r>
              <a:rPr lang="es-AR" b="1" dirty="0"/>
              <a:t>Oración, conversión y compromiso cristiano, tanto personal como comunitario</a:t>
            </a:r>
            <a:r>
              <a:rPr lang="es-AR" dirty="0"/>
              <a:t>. Siendo el Sínodo un acontecimiento de fe es necesario confiarlo especialmente a la oración individual y comunitaria, privada y pública, de los fieles</a:t>
            </a:r>
            <a:r>
              <a:rPr lang="es-AR" dirty="0" smtClean="0"/>
              <a:t>.</a:t>
            </a:r>
          </a:p>
          <a:p>
            <a:pPr marL="137160" indent="0">
              <a:buNone/>
            </a:pPr>
            <a:endParaRPr lang="es-AR" dirty="0"/>
          </a:p>
          <a:p>
            <a:pPr marL="64008" indent="0">
              <a:buNone/>
            </a:pPr>
            <a:r>
              <a:rPr lang="es-AR" dirty="0" smtClean="0"/>
              <a:t> </a:t>
            </a:r>
            <a:r>
              <a:rPr lang="es-AR" dirty="0"/>
              <a:t>2</a:t>
            </a:r>
            <a:r>
              <a:rPr lang="es-AR" dirty="0" smtClean="0"/>
              <a:t>.-  </a:t>
            </a:r>
            <a:r>
              <a:rPr lang="es-AR" b="1" dirty="0" smtClean="0"/>
              <a:t>Participación </a:t>
            </a:r>
            <a:r>
              <a:rPr lang="es-AR" b="1" dirty="0"/>
              <a:t>en los trabajos sinodales en la forma correspondiente a </a:t>
            </a:r>
            <a:r>
              <a:rPr lang="es-AR" b="1" dirty="0" smtClean="0"/>
              <a:t>cada </a:t>
            </a:r>
            <a:r>
              <a:rPr lang="es-AR" b="1" dirty="0"/>
              <a:t>una de las fases. Todos los fieles tienen el derecho y el deber de integrarse en las diferentes fases del proceso sinodal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424561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Sagrada-Famil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764704"/>
            <a:ext cx="3452063" cy="489654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779912" y="188640"/>
            <a:ext cx="536408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 smtClean="0"/>
              <a:t>Oración por el Sínodo Arquidiocesano</a:t>
            </a:r>
          </a:p>
          <a:p>
            <a:r>
              <a:rPr lang="es-AR" sz="1200" dirty="0" smtClean="0"/>
              <a:t> </a:t>
            </a:r>
          </a:p>
          <a:p>
            <a:r>
              <a:rPr lang="es-AR" sz="1400" dirty="0" smtClean="0"/>
              <a:t>Bendito seas, Dios y Padre nuestro,</a:t>
            </a:r>
          </a:p>
          <a:p>
            <a:r>
              <a:rPr lang="es-AR" sz="1400" dirty="0" smtClean="0"/>
              <a:t>que nos convocas al Sínodo Arquidiocesano</a:t>
            </a:r>
          </a:p>
          <a:p>
            <a:r>
              <a:rPr lang="es-AR" sz="1400" dirty="0" smtClean="0"/>
              <a:t>para que crezcamos,</a:t>
            </a:r>
          </a:p>
          <a:p>
            <a:r>
              <a:rPr lang="es-AR" sz="1400" dirty="0" smtClean="0"/>
              <a:t>por nuestra conversión espiritual y pastoral,</a:t>
            </a:r>
          </a:p>
          <a:p>
            <a:r>
              <a:rPr lang="es-AR" sz="1400" dirty="0" smtClean="0"/>
              <a:t>como discípulos en el misterio de la Iglesia,</a:t>
            </a:r>
          </a:p>
          <a:p>
            <a:r>
              <a:rPr lang="es-AR" sz="1400" dirty="0" smtClean="0"/>
              <a:t>sacramento universal de salvación.</a:t>
            </a:r>
          </a:p>
          <a:p>
            <a:r>
              <a:rPr lang="es-AR" sz="1400" dirty="0" smtClean="0"/>
              <a:t> </a:t>
            </a:r>
          </a:p>
          <a:p>
            <a:r>
              <a:rPr lang="es-AR" sz="1400" dirty="0" smtClean="0"/>
              <a:t>Tú quieres que el Sínodo,</a:t>
            </a:r>
          </a:p>
          <a:p>
            <a:r>
              <a:rPr lang="es-AR" sz="1400" dirty="0" smtClean="0"/>
              <a:t>expresión de la Iglesia, </a:t>
            </a:r>
          </a:p>
          <a:p>
            <a:r>
              <a:rPr lang="es-AR" sz="1400" dirty="0" smtClean="0"/>
              <a:t>pueblo reunido en la unidad</a:t>
            </a:r>
          </a:p>
          <a:p>
            <a:r>
              <a:rPr lang="es-AR" sz="1400" dirty="0" smtClean="0"/>
              <a:t>del Padre y del Hijo y del Espíritu Santo,</a:t>
            </a:r>
          </a:p>
          <a:p>
            <a:r>
              <a:rPr lang="es-AR" sz="1400" dirty="0" smtClean="0"/>
              <a:t>nos dé a Cristo en el amor de su muerte y resurrección</a:t>
            </a:r>
          </a:p>
          <a:p>
            <a:r>
              <a:rPr lang="es-AR" sz="1400" dirty="0" smtClean="0"/>
              <a:t>y que nosotros respondamos como misioneros  </a:t>
            </a:r>
          </a:p>
          <a:p>
            <a:r>
              <a:rPr lang="es-AR" sz="1400" dirty="0" smtClean="0"/>
              <a:t>con nuestra vida de fe, esperanza y caridad, </a:t>
            </a:r>
          </a:p>
          <a:p>
            <a:r>
              <a:rPr lang="es-AR" sz="1400" dirty="0" smtClean="0"/>
              <a:t>cada uno según su carisma, </a:t>
            </a:r>
          </a:p>
          <a:p>
            <a:r>
              <a:rPr lang="es-AR" sz="1400" dirty="0" smtClean="0"/>
              <a:t>en cada Eucaristía, </a:t>
            </a:r>
          </a:p>
          <a:p>
            <a:r>
              <a:rPr lang="es-AR" sz="1400" dirty="0" smtClean="0"/>
              <a:t>en cada acto de libertad.  </a:t>
            </a:r>
          </a:p>
          <a:p>
            <a:r>
              <a:rPr lang="es-AR" sz="1400" dirty="0" smtClean="0"/>
              <a:t>Como es entero tu amor, sea entera nuestra entrega.</a:t>
            </a:r>
          </a:p>
          <a:p>
            <a:r>
              <a:rPr lang="es-AR" sz="1400" dirty="0" smtClean="0"/>
              <a:t>Amén.</a:t>
            </a:r>
          </a:p>
          <a:p>
            <a:r>
              <a:rPr lang="es-AR" sz="1400" dirty="0" smtClean="0"/>
              <a:t> </a:t>
            </a:r>
          </a:p>
          <a:p>
            <a:r>
              <a:rPr lang="es-AR" sz="1400" dirty="0" smtClean="0"/>
              <a:t>Virgen del Rosario, Madre de la Iglesia,</a:t>
            </a:r>
          </a:p>
          <a:p>
            <a:r>
              <a:rPr lang="es-AR" sz="1400" dirty="0" smtClean="0"/>
              <a:t> </a:t>
            </a:r>
            <a:r>
              <a:rPr lang="es-AR" sz="1400" dirty="0" smtClean="0"/>
              <a:t>         intercede </a:t>
            </a:r>
            <a:r>
              <a:rPr lang="es-AR" sz="1400" dirty="0" smtClean="0"/>
              <a:t>ante tu Hijo Jesús.</a:t>
            </a:r>
          </a:p>
          <a:p>
            <a:r>
              <a:rPr lang="es-AR" sz="1400" dirty="0" smtClean="0"/>
              <a:t>San Juan Pablo II, que peregrinaste por Paraná,</a:t>
            </a:r>
          </a:p>
          <a:p>
            <a:r>
              <a:rPr lang="es-AR" sz="1400" dirty="0" smtClean="0"/>
              <a:t>          acompáñanos</a:t>
            </a:r>
            <a:r>
              <a:rPr lang="es-AR" sz="1400" dirty="0" smtClean="0"/>
              <a:t>.</a:t>
            </a:r>
          </a:p>
          <a:p>
            <a:r>
              <a:rPr lang="es-AR" sz="1400" dirty="0" smtClean="0"/>
              <a:t>Beato Cura Brochero,</a:t>
            </a:r>
          </a:p>
          <a:p>
            <a:r>
              <a:rPr lang="es-AR" sz="1400" dirty="0" smtClean="0"/>
              <a:t>         ruega </a:t>
            </a:r>
            <a:r>
              <a:rPr lang="es-AR" sz="1400" dirty="0" smtClean="0"/>
              <a:t>por la santidad de nuestras parroquias.</a:t>
            </a:r>
            <a:endParaRPr lang="es-AR" sz="1400" dirty="0"/>
          </a:p>
        </p:txBody>
      </p:sp>
    </p:spTree>
    <p:extLst>
      <p:ext uri="{BB962C8B-B14F-4D97-AF65-F5344CB8AC3E}">
        <p14:creationId xmlns:p14="http://schemas.microsoft.com/office/powerpoint/2010/main" xmlns="" val="260334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11560" y="548680"/>
            <a:ext cx="79928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b="1" dirty="0" smtClean="0"/>
              <a:t>El sínodo es una </a:t>
            </a:r>
            <a:r>
              <a:rPr lang="es-AR" sz="4000" b="1" dirty="0" smtClean="0">
                <a:solidFill>
                  <a:srgbClr val="0000FF"/>
                </a:solidFill>
              </a:rPr>
              <a:t>asamblea de discernimiento </a:t>
            </a:r>
            <a:r>
              <a:rPr lang="es-AR" sz="4000" b="1" dirty="0" smtClean="0"/>
              <a:t>para encontrar los </a:t>
            </a:r>
            <a:r>
              <a:rPr lang="es-AR" sz="4000" b="1" dirty="0" smtClean="0">
                <a:solidFill>
                  <a:srgbClr val="0000FF"/>
                </a:solidFill>
              </a:rPr>
              <a:t>cauces cotidianos de la acción pastoral</a:t>
            </a:r>
            <a:r>
              <a:rPr lang="es-AR" sz="4000" b="1" dirty="0" smtClean="0"/>
              <a:t> a fin de </a:t>
            </a:r>
            <a:r>
              <a:rPr lang="es-AR" sz="4000" b="1" dirty="0" smtClean="0">
                <a:solidFill>
                  <a:srgbClr val="0000FF"/>
                </a:solidFill>
              </a:rPr>
              <a:t>colaborar</a:t>
            </a:r>
            <a:r>
              <a:rPr lang="es-AR" sz="4000" b="1" dirty="0" smtClean="0"/>
              <a:t> con el </a:t>
            </a:r>
            <a:r>
              <a:rPr lang="es-AR" sz="4000" b="1" dirty="0" smtClean="0">
                <a:solidFill>
                  <a:srgbClr val="0000FF"/>
                </a:solidFill>
              </a:rPr>
              <a:t>Obispo</a:t>
            </a:r>
            <a:r>
              <a:rPr lang="es-AR" sz="4000" b="1" dirty="0" smtClean="0"/>
              <a:t> en su tarea de </a:t>
            </a:r>
            <a:r>
              <a:rPr lang="es-AR" sz="4000" b="1" dirty="0" smtClean="0">
                <a:solidFill>
                  <a:srgbClr val="0000FF"/>
                </a:solidFill>
              </a:rPr>
              <a:t>convocar y hacer crecer</a:t>
            </a:r>
            <a:r>
              <a:rPr lang="es-AR" sz="4000" b="1" dirty="0" smtClean="0"/>
              <a:t> la Iglesia Local. </a:t>
            </a:r>
            <a:endParaRPr lang="es-AR" sz="4000" dirty="0"/>
          </a:p>
        </p:txBody>
      </p:sp>
    </p:spTree>
    <p:extLst>
      <p:ext uri="{BB962C8B-B14F-4D97-AF65-F5344CB8AC3E}">
        <p14:creationId xmlns:p14="http://schemas.microsoft.com/office/powerpoint/2010/main" xmlns="" val="294308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2016224"/>
          </a:xfrm>
        </p:spPr>
        <p:txBody>
          <a:bodyPr>
            <a:normAutofit/>
          </a:bodyPr>
          <a:lstStyle/>
          <a:p>
            <a:r>
              <a:rPr lang="es-ES" sz="3500" dirty="0" smtClean="0">
                <a:solidFill>
                  <a:schemeClr val="tx1"/>
                </a:solidFill>
              </a:rPr>
              <a:t>EL ARZOBISPO DE LA ARQUIDIÓCESIS DE PARANÁ</a:t>
            </a:r>
            <a:br>
              <a:rPr lang="es-ES" sz="3500" dirty="0" smtClean="0">
                <a:solidFill>
                  <a:schemeClr val="tx1"/>
                </a:solidFill>
              </a:rPr>
            </a:br>
            <a:r>
              <a:rPr lang="es-ES" sz="3500" dirty="0" smtClean="0">
                <a:solidFill>
                  <a:schemeClr val="tx1"/>
                </a:solidFill>
              </a:rPr>
              <a:t>MONS. JUAN ALBERTO PUÍGGARI</a:t>
            </a:r>
            <a:endParaRPr lang="es-AR" sz="35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464496"/>
          </a:xfrm>
        </p:spPr>
        <p:txBody>
          <a:bodyPr>
            <a:normAutofit fontScale="92500"/>
          </a:bodyPr>
          <a:lstStyle/>
          <a:p>
            <a:pPr marL="137160" indent="0" algn="ctr">
              <a:buNone/>
            </a:pPr>
            <a:r>
              <a:rPr lang="es-ES" sz="3100" dirty="0" smtClean="0"/>
              <a:t>CONVOCA AL</a:t>
            </a:r>
          </a:p>
          <a:p>
            <a:pPr marL="137160" lvl="0" indent="0" algn="ctr">
              <a:buClr>
                <a:prstClr val="white">
                  <a:shade val="95000"/>
                </a:prstClr>
              </a:buClr>
              <a:buNone/>
            </a:pPr>
            <a:r>
              <a:rPr lang="es-ES" sz="3100" dirty="0" smtClean="0"/>
              <a:t>PUEBLO DE DIOS</a:t>
            </a:r>
          </a:p>
          <a:p>
            <a:pPr marL="137160" lvl="0" indent="0" algn="ctr">
              <a:buClr>
                <a:prstClr val="white">
                  <a:shade val="95000"/>
                </a:prstClr>
              </a:buClr>
              <a:buNone/>
            </a:pPr>
            <a:r>
              <a:rPr lang="es-ES" sz="3100" dirty="0" smtClean="0"/>
              <a:t>AL</a:t>
            </a:r>
          </a:p>
          <a:p>
            <a:pPr marL="137160" lvl="0" indent="0" algn="ctr">
              <a:buClr>
                <a:prstClr val="white">
                  <a:shade val="95000"/>
                </a:prstClr>
              </a:buClr>
              <a:buNone/>
            </a:pPr>
            <a:r>
              <a:rPr lang="es-ES" sz="3100" b="1" dirty="0" smtClean="0">
                <a:solidFill>
                  <a:srgbClr val="0000FF"/>
                </a:solidFill>
              </a:rPr>
              <a:t>TERCER </a:t>
            </a:r>
            <a:r>
              <a:rPr lang="es-ES" sz="3100" b="1" dirty="0">
                <a:solidFill>
                  <a:srgbClr val="0000FF"/>
                </a:solidFill>
              </a:rPr>
              <a:t>SÍNODO ARQUIDIOCESANO </a:t>
            </a:r>
            <a:endParaRPr lang="es-ES" sz="3100" b="1" dirty="0" smtClean="0">
              <a:solidFill>
                <a:srgbClr val="0000FF"/>
              </a:solidFill>
            </a:endParaRPr>
          </a:p>
          <a:p>
            <a:pPr marL="137160" lvl="0" indent="0" algn="ctr">
              <a:buClr>
                <a:prstClr val="white">
                  <a:shade val="95000"/>
                </a:prstClr>
              </a:buClr>
              <a:buNone/>
            </a:pPr>
            <a:endParaRPr lang="es-ES" sz="3100" dirty="0" smtClean="0"/>
          </a:p>
          <a:p>
            <a:pPr marL="137160" lvl="0" indent="0" algn="ctr">
              <a:buClr>
                <a:prstClr val="white">
                  <a:shade val="95000"/>
                </a:prstClr>
              </a:buClr>
              <a:buNone/>
            </a:pPr>
            <a:r>
              <a:rPr lang="es-ES" sz="3100" dirty="0" smtClean="0"/>
              <a:t>AÑO </a:t>
            </a:r>
            <a:r>
              <a:rPr lang="es-ES" sz="3100" dirty="0"/>
              <a:t>DEL SEÑOR </a:t>
            </a:r>
            <a:r>
              <a:rPr lang="es-ES" sz="3100" dirty="0" smtClean="0"/>
              <a:t>2015</a:t>
            </a:r>
          </a:p>
          <a:p>
            <a:pPr marL="137160" lvl="0" indent="0" algn="ctr">
              <a:buClr>
                <a:prstClr val="white">
                  <a:shade val="95000"/>
                </a:prstClr>
              </a:buClr>
              <a:buNone/>
            </a:pPr>
            <a:r>
              <a:rPr lang="es-ES" sz="3100" dirty="0" smtClean="0"/>
              <a:t>CENTENARIO </a:t>
            </a:r>
            <a:r>
              <a:rPr lang="es-ES" sz="3100" dirty="0"/>
              <a:t>DEL PRIMER </a:t>
            </a:r>
            <a:r>
              <a:rPr lang="es-ES" sz="3100" dirty="0" smtClean="0"/>
              <a:t> SINODO</a:t>
            </a:r>
          </a:p>
          <a:p>
            <a:pPr marL="137160" lvl="0" indent="0" algn="ctr">
              <a:buClr>
                <a:prstClr val="white">
                  <a:shade val="95000"/>
                </a:prstClr>
              </a:buClr>
              <a:buNone/>
            </a:pPr>
            <a:r>
              <a:rPr lang="es-ES" sz="3100" dirty="0" smtClean="0"/>
              <a:t>DE LA ARQUIDIÓCESIS </a:t>
            </a:r>
            <a:r>
              <a:rPr lang="es-ES" sz="3100" dirty="0"/>
              <a:t>DE </a:t>
            </a:r>
            <a:r>
              <a:rPr lang="es-ES" sz="3100" dirty="0" smtClean="0"/>
              <a:t>PARANÁ</a:t>
            </a:r>
            <a:endParaRPr lang="es-ES" dirty="0"/>
          </a:p>
        </p:txBody>
      </p:sp>
      <p:pic>
        <p:nvPicPr>
          <p:cNvPr id="4" name="3 Imagen" descr="Mons Puiggari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510" y="1"/>
            <a:ext cx="8926986" cy="68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736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0"/>
                            </p:stCondLst>
                            <p:childTnLst>
                              <p:par>
                                <p:cTn id="4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500"/>
                            </p:stCondLst>
                            <p:childTnLst>
                              <p:par>
                                <p:cTn id="4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tx1"/>
                </a:solidFill>
              </a:rPr>
              <a:t>Para Comunicarnos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39604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AR" sz="3600" b="1" dirty="0" smtClean="0">
                <a:solidFill>
                  <a:srgbClr val="0000FF"/>
                </a:solidFill>
              </a:rPr>
              <a:t>http://arzparan.org.ar/sinodo/</a:t>
            </a:r>
          </a:p>
          <a:p>
            <a:endParaRPr lang="es-AR" sz="3600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s-AR" sz="3600" b="1" dirty="0" smtClean="0">
                <a:solidFill>
                  <a:srgbClr val="0000FF"/>
                </a:solidFill>
              </a:rPr>
              <a:t>sinodoarquidiocesano@gmail.com</a:t>
            </a:r>
          </a:p>
          <a:p>
            <a:endParaRPr lang="es-AR" sz="3600" dirty="0" smtClean="0"/>
          </a:p>
          <a:p>
            <a:endParaRPr lang="es-AR" sz="3600" dirty="0" smtClean="0"/>
          </a:p>
          <a:p>
            <a:pPr>
              <a:buNone/>
            </a:pPr>
            <a:r>
              <a:rPr lang="es-AR" sz="1600" dirty="0" smtClean="0"/>
              <a:t>(medio no oficial, para compartir informalmente): </a:t>
            </a:r>
            <a:r>
              <a:rPr lang="es-AR" sz="2400" b="1" dirty="0" smtClean="0"/>
              <a:t>https://www.facebook.com/</a:t>
            </a:r>
            <a:r>
              <a:rPr lang="es-AR" sz="3600" b="1" dirty="0" smtClean="0">
                <a:solidFill>
                  <a:srgbClr val="0000FF"/>
                </a:solidFill>
              </a:rPr>
              <a:t>3Sinodo</a:t>
            </a:r>
            <a:endParaRPr lang="es-AR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8280920" cy="2808312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tx1">
                    <a:lumMod val="95000"/>
                  </a:schemeClr>
                </a:solidFill>
              </a:rPr>
              <a:t>TERCER</a:t>
            </a:r>
            <a:br>
              <a:rPr lang="es-ES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es-ES" dirty="0" smtClean="0">
                <a:solidFill>
                  <a:schemeClr val="tx1">
                    <a:lumMod val="95000"/>
                  </a:schemeClr>
                </a:solidFill>
              </a:rPr>
              <a:t>SÍNODO   </a:t>
            </a:r>
            <a:r>
              <a:rPr lang="es-ES" dirty="0" err="1" smtClean="0">
                <a:solidFill>
                  <a:schemeClr val="tx1">
                    <a:lumMod val="95000"/>
                  </a:schemeClr>
                </a:solidFill>
              </a:rPr>
              <a:t>ARQUIDIoCESANO</a:t>
            </a:r>
            <a:r>
              <a:rPr lang="es-ES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es-ES" dirty="0" smtClean="0">
                <a:solidFill>
                  <a:schemeClr val="tx1">
                    <a:lumMod val="95000"/>
                  </a:schemeClr>
                </a:solidFill>
              </a:rPr>
            </a:br>
            <a:endParaRPr lang="es-A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187624" y="3068960"/>
            <a:ext cx="6707088" cy="2583578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prstClr val="white">
                  <a:shade val="95000"/>
                </a:prstClr>
              </a:buClr>
            </a:pPr>
            <a:endParaRPr lang="es-ES" sz="2600" dirty="0">
              <a:solidFill>
                <a:prstClr val="white"/>
              </a:solidFill>
            </a:endParaRPr>
          </a:p>
          <a:p>
            <a:r>
              <a:rPr lang="es-ES" dirty="0" smtClean="0"/>
              <a:t>MEMORIA, PRESENCIA Y PROFECIA              </a:t>
            </a:r>
          </a:p>
          <a:p>
            <a:endParaRPr lang="es-ES" dirty="0" smtClean="0"/>
          </a:p>
          <a:p>
            <a:r>
              <a:rPr lang="es-ES" dirty="0"/>
              <a:t> </a:t>
            </a:r>
            <a:r>
              <a:rPr lang="es-ES" dirty="0" smtClean="0"/>
              <a:t>       ARQUIDIÓCESIS DE PARANÁ </a:t>
            </a:r>
          </a:p>
          <a:p>
            <a:endParaRPr lang="es-ES" dirty="0" smtClean="0"/>
          </a:p>
          <a:p>
            <a:r>
              <a:rPr lang="es-ES" dirty="0" smtClean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xmlns="" val="78151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062912" cy="3456384"/>
          </a:xfrm>
        </p:spPr>
        <p:txBody>
          <a:bodyPr>
            <a:normAutofit/>
          </a:bodyPr>
          <a:lstStyle/>
          <a:p>
            <a:pPr indent="323850" algn="just">
              <a:spcAft>
                <a:spcPts val="0"/>
              </a:spcAft>
            </a:pPr>
            <a:endParaRPr lang="es-AR" sz="3200" b="1" i="1" dirty="0">
              <a:latin typeface="Arial"/>
              <a:ea typeface="Calibri"/>
              <a:cs typeface="Times New Roman"/>
            </a:endParaRPr>
          </a:p>
          <a:p>
            <a:pPr indent="323850" algn="just">
              <a:spcAft>
                <a:spcPts val="0"/>
              </a:spcAft>
            </a:pPr>
            <a:endParaRPr lang="es-AR" sz="3200" b="1" i="1" dirty="0">
              <a:latin typeface="Arial"/>
              <a:ea typeface="Calibri"/>
              <a:cs typeface="Times New Roman"/>
            </a:endParaRPr>
          </a:p>
          <a:p>
            <a:pPr indent="323850" algn="just">
              <a:spcAft>
                <a:spcPts val="0"/>
              </a:spcAft>
            </a:pPr>
            <a:endParaRPr lang="es-AR" sz="5100" b="1" i="1" dirty="0" smtClean="0">
              <a:latin typeface="Arial"/>
              <a:ea typeface="Calibri"/>
              <a:cs typeface="Times New Roman"/>
            </a:endParaRPr>
          </a:p>
          <a:p>
            <a:pPr indent="323850" algn="just">
              <a:spcAft>
                <a:spcPts val="0"/>
              </a:spcAft>
            </a:pPr>
            <a:endParaRPr lang="es-ES" sz="5100" b="1" i="1" dirty="0">
              <a:latin typeface="Arial"/>
              <a:ea typeface="Calibri"/>
              <a:cs typeface="Times New Roman"/>
            </a:endParaRPr>
          </a:p>
          <a:p>
            <a:pPr indent="323850" algn="just">
              <a:spcAft>
                <a:spcPts val="0"/>
              </a:spcAft>
            </a:pPr>
            <a:endParaRPr lang="es-AR" sz="5100" dirty="0">
              <a:latin typeface="Arial"/>
              <a:ea typeface="Calibri"/>
              <a:cs typeface="Times New Roman"/>
            </a:endParaRPr>
          </a:p>
          <a:p>
            <a:endParaRPr lang="es-AR" sz="5100" dirty="0"/>
          </a:p>
        </p:txBody>
      </p:sp>
      <p:pic>
        <p:nvPicPr>
          <p:cNvPr id="8" name="7 Imagen" descr="mar adent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165" y="620688"/>
            <a:ext cx="8671315" cy="576064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7765" y="4365104"/>
            <a:ext cx="5218113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1650" y="980728"/>
            <a:ext cx="306070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0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AR" sz="5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Un poco de historia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5328592"/>
          </a:xfrm>
        </p:spPr>
        <p:txBody>
          <a:bodyPr>
            <a:normAutofit fontScale="92500"/>
          </a:bodyPr>
          <a:lstStyle/>
          <a:p>
            <a:pPr marL="0" marR="45720" lvl="0" indent="0" algn="ctr">
              <a:buClr>
                <a:srgbClr val="E7BC29"/>
              </a:buClr>
              <a:buSzPct val="95000"/>
              <a:buNone/>
            </a:pPr>
            <a:r>
              <a:rPr lang="es-AR" sz="3600" b="1" dirty="0">
                <a:solidFill>
                  <a:srgbClr val="0000FF"/>
                </a:solidFill>
                <a:latin typeface="Trebuchet MS"/>
              </a:rPr>
              <a:t>1899: Concilio Plenario Latinoamericano</a:t>
            </a:r>
          </a:p>
          <a:p>
            <a:pPr marL="0" marR="45720" lvl="0" indent="0">
              <a:buClr>
                <a:srgbClr val="E7BC29"/>
              </a:buClr>
              <a:buSzPct val="95000"/>
              <a:buNone/>
            </a:pPr>
            <a:endParaRPr lang="es-AR" sz="2000" dirty="0" smtClean="0">
              <a:latin typeface="Trebuchet MS"/>
            </a:endParaRPr>
          </a:p>
          <a:p>
            <a:pPr marL="0" marR="45720" lvl="0" indent="0">
              <a:buClr>
                <a:srgbClr val="E7BC29"/>
              </a:buClr>
              <a:buSzPct val="95000"/>
              <a:buNone/>
            </a:pPr>
            <a:r>
              <a:rPr lang="es-AR" sz="2000" dirty="0" smtClean="0">
                <a:latin typeface="Trebuchet MS"/>
              </a:rPr>
              <a:t>285</a:t>
            </a:r>
            <a:r>
              <a:rPr lang="es-AR" sz="2000" dirty="0">
                <a:latin typeface="Trebuchet MS"/>
              </a:rPr>
              <a:t>. Para que los decretos de los Concilios Provinciales se observen con mayor exactitud, y la vigilancia pastoral sea más fácil, </a:t>
            </a:r>
            <a:r>
              <a:rPr lang="es-AR" sz="2400" b="1" dirty="0">
                <a:latin typeface="Trebuchet MS"/>
              </a:rPr>
              <a:t>celébrense también a su debido tiempo los sínodos diocesanos</a:t>
            </a:r>
            <a:r>
              <a:rPr lang="es-AR" sz="2000" dirty="0">
                <a:latin typeface="Trebuchet MS"/>
              </a:rPr>
              <a:t>...</a:t>
            </a:r>
          </a:p>
          <a:p>
            <a:pPr marL="0" marR="45720" lvl="0" indent="0">
              <a:buClr>
                <a:srgbClr val="E7BC29"/>
              </a:buClr>
              <a:buSzPct val="95000"/>
              <a:buNone/>
            </a:pPr>
            <a:endParaRPr lang="es-AR" sz="2000" dirty="0">
              <a:latin typeface="Trebuchet MS"/>
            </a:endParaRPr>
          </a:p>
          <a:p>
            <a:pPr marL="0" marR="45720" lvl="0" indent="0">
              <a:buClr>
                <a:srgbClr val="E7BC29"/>
              </a:buClr>
              <a:buSzPct val="95000"/>
              <a:buNone/>
            </a:pPr>
            <a:r>
              <a:rPr lang="es-AR" sz="2000" dirty="0">
                <a:latin typeface="Trebuchet MS"/>
              </a:rPr>
              <a:t>286. Procuren los Obispos con empeño vencer las dificultades que se opongan a la frecuente celebración de los Sínodos, porque «si siempre ha sido muy útil que el clero se reúna de vez en cuando para </a:t>
            </a:r>
            <a:r>
              <a:rPr lang="es-AR" sz="2000" b="1" dirty="0">
                <a:latin typeface="Trebuchet MS"/>
              </a:rPr>
              <a:t>estrechar los vínculos de mutua caridad, tratar de la disciplina y fomentar e impulsar los negocios de la Iglesia</a:t>
            </a:r>
            <a:r>
              <a:rPr lang="es-AR" sz="2000" dirty="0">
                <a:latin typeface="Trebuchet MS"/>
              </a:rPr>
              <a:t>, </a:t>
            </a:r>
            <a:r>
              <a:rPr lang="es-AR" sz="2400" b="1" dirty="0">
                <a:latin typeface="Trebuchet MS"/>
              </a:rPr>
              <a:t>mucho más oportuno lo es hoy día, y tanto más necesario cuando se emplean toda clase de mañas para dividir los ánimos, separar al clero de su propio Pastor y al pueblo del clero</a:t>
            </a:r>
            <a:r>
              <a:rPr lang="es-AR" sz="2000" dirty="0">
                <a:latin typeface="Trebuchet MS"/>
              </a:rPr>
              <a:t>, para trastornar las leyes y la constitución misma de la Iglesia, y disolver por completo la unidad»...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55981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es-AR" sz="4800" dirty="0" smtClean="0">
                <a:solidFill>
                  <a:schemeClr val="tx1"/>
                </a:solidFill>
              </a:rPr>
              <a:t>Repercusiones</a:t>
            </a:r>
            <a:endParaRPr lang="es-AR" sz="44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953344"/>
            <a:ext cx="6707088" cy="5904656"/>
          </a:xfrm>
        </p:spPr>
        <p:txBody>
          <a:bodyPr>
            <a:normAutofit fontScale="55000" lnSpcReduction="20000"/>
          </a:bodyPr>
          <a:lstStyle/>
          <a:p>
            <a:pPr algn="ctr"/>
            <a:endParaRPr lang="es-AR" dirty="0" smtClean="0"/>
          </a:p>
          <a:p>
            <a:pPr algn="ctr">
              <a:buNone/>
            </a:pPr>
            <a:r>
              <a:rPr lang="es-AR" sz="3600" dirty="0" smtClean="0"/>
              <a:t>Diamantina </a:t>
            </a:r>
            <a:r>
              <a:rPr lang="es-AR" sz="3600" dirty="0"/>
              <a:t>(1903; 1913); </a:t>
            </a:r>
            <a:endParaRPr lang="es-AR" sz="3600" dirty="0" smtClean="0"/>
          </a:p>
          <a:p>
            <a:pPr algn="ctr">
              <a:buNone/>
            </a:pPr>
            <a:r>
              <a:rPr lang="es-AR" sz="3600" dirty="0" err="1" smtClean="0"/>
              <a:t>Marianna</a:t>
            </a:r>
            <a:r>
              <a:rPr lang="es-AR" sz="3600" dirty="0" smtClean="0"/>
              <a:t> </a:t>
            </a:r>
            <a:r>
              <a:rPr lang="es-AR" sz="3600" dirty="0"/>
              <a:t>(1904); </a:t>
            </a:r>
            <a:endParaRPr lang="es-AR" sz="3600" dirty="0" smtClean="0"/>
          </a:p>
          <a:p>
            <a:pPr algn="ctr">
              <a:buNone/>
            </a:pPr>
            <a:r>
              <a:rPr lang="es-AR" sz="4400" b="1" dirty="0" smtClean="0">
                <a:solidFill>
                  <a:srgbClr val="0000FF"/>
                </a:solidFill>
              </a:rPr>
              <a:t>Tucumán </a:t>
            </a:r>
            <a:r>
              <a:rPr lang="es-AR" sz="4400" b="1" dirty="0">
                <a:solidFill>
                  <a:srgbClr val="0000FF"/>
                </a:solidFill>
              </a:rPr>
              <a:t>(1905)</a:t>
            </a:r>
            <a:r>
              <a:rPr lang="es-AR" sz="3600" dirty="0"/>
              <a:t>; </a:t>
            </a:r>
            <a:endParaRPr lang="es-AR" sz="3600" dirty="0" smtClean="0"/>
          </a:p>
          <a:p>
            <a:pPr algn="ctr">
              <a:buNone/>
            </a:pPr>
            <a:r>
              <a:rPr lang="es-AR" sz="3600" dirty="0" smtClean="0"/>
              <a:t>Cartagena </a:t>
            </a:r>
            <a:r>
              <a:rPr lang="es-AR" sz="3600" dirty="0"/>
              <a:t>de Indias (1905; 1908; 1912); </a:t>
            </a:r>
            <a:endParaRPr lang="es-AR" sz="3600" dirty="0" smtClean="0"/>
          </a:p>
          <a:p>
            <a:pPr algn="ctr">
              <a:buNone/>
            </a:pPr>
            <a:r>
              <a:rPr lang="es-AR" sz="3600" dirty="0" err="1" smtClean="0"/>
              <a:t>Hujuápam</a:t>
            </a:r>
            <a:r>
              <a:rPr lang="es-AR" sz="3600" dirty="0" smtClean="0"/>
              <a:t> </a:t>
            </a:r>
            <a:r>
              <a:rPr lang="es-AR" sz="3600" dirty="0"/>
              <a:t>(1906); </a:t>
            </a:r>
            <a:endParaRPr lang="es-AR" sz="3600" dirty="0" smtClean="0"/>
          </a:p>
          <a:p>
            <a:pPr algn="ctr">
              <a:buNone/>
            </a:pPr>
            <a:r>
              <a:rPr lang="es-AR" sz="4400" b="1" dirty="0" smtClean="0">
                <a:solidFill>
                  <a:srgbClr val="0000FF"/>
                </a:solidFill>
              </a:rPr>
              <a:t>Córdoba </a:t>
            </a:r>
            <a:r>
              <a:rPr lang="es-AR" sz="4400" b="1" dirty="0">
                <a:solidFill>
                  <a:srgbClr val="0000FF"/>
                </a:solidFill>
              </a:rPr>
              <a:t>(1906</a:t>
            </a:r>
            <a:r>
              <a:rPr lang="es-AR" sz="4400" b="1" dirty="0" smtClean="0">
                <a:solidFill>
                  <a:srgbClr val="0000FF"/>
                </a:solidFill>
              </a:rPr>
              <a:t>)</a:t>
            </a:r>
            <a:r>
              <a:rPr lang="es-AR" sz="3600" dirty="0" smtClean="0"/>
              <a:t>;</a:t>
            </a:r>
          </a:p>
          <a:p>
            <a:pPr algn="ctr">
              <a:buNone/>
            </a:pPr>
            <a:r>
              <a:rPr lang="es-AR" sz="3600" dirty="0" smtClean="0"/>
              <a:t> </a:t>
            </a:r>
            <a:r>
              <a:rPr lang="es-AR" sz="3600" dirty="0"/>
              <a:t>San Carlos de Ancud (1907); </a:t>
            </a:r>
            <a:endParaRPr lang="es-AR" sz="3600" dirty="0" smtClean="0"/>
          </a:p>
          <a:p>
            <a:pPr algn="ctr">
              <a:buNone/>
            </a:pPr>
            <a:r>
              <a:rPr lang="es-AR" sz="3600" dirty="0" err="1" smtClean="0"/>
              <a:t>Florianopolis</a:t>
            </a:r>
            <a:r>
              <a:rPr lang="es-AR" sz="3600" dirty="0" smtClean="0"/>
              <a:t> </a:t>
            </a:r>
            <a:r>
              <a:rPr lang="es-AR" sz="3600" dirty="0"/>
              <a:t>(1910</a:t>
            </a:r>
            <a:r>
              <a:rPr lang="es-AR" sz="3600" dirty="0" smtClean="0"/>
              <a:t>);</a:t>
            </a:r>
          </a:p>
          <a:p>
            <a:pPr algn="ctr">
              <a:buNone/>
            </a:pPr>
            <a:r>
              <a:rPr lang="es-AR" sz="3600" dirty="0" smtClean="0"/>
              <a:t> </a:t>
            </a:r>
            <a:r>
              <a:rPr lang="es-AR" sz="3600" dirty="0"/>
              <a:t>Les Cayes, Haití (1910</a:t>
            </a:r>
            <a:r>
              <a:rPr lang="es-AR" sz="3600" dirty="0" smtClean="0"/>
              <a:t>);</a:t>
            </a:r>
          </a:p>
          <a:p>
            <a:pPr algn="ctr">
              <a:buNone/>
            </a:pPr>
            <a:r>
              <a:rPr lang="es-AR" sz="3600" dirty="0" smtClean="0"/>
              <a:t> </a:t>
            </a:r>
            <a:r>
              <a:rPr lang="es-AR" sz="3600" dirty="0"/>
              <a:t>Ayacucho (1910</a:t>
            </a:r>
            <a:r>
              <a:rPr lang="es-AR" sz="3600" dirty="0" smtClean="0"/>
              <a:t>);</a:t>
            </a:r>
          </a:p>
          <a:p>
            <a:pPr algn="ctr">
              <a:buNone/>
            </a:pPr>
            <a:r>
              <a:rPr lang="es-AR" sz="3600" dirty="0" smtClean="0"/>
              <a:t> </a:t>
            </a:r>
            <a:r>
              <a:rPr lang="es-AR" sz="3600" dirty="0"/>
              <a:t>San José de Costa Rica (1910; 1924; 1944); </a:t>
            </a:r>
            <a:endParaRPr lang="es-AR" sz="3600" dirty="0" smtClean="0"/>
          </a:p>
          <a:p>
            <a:pPr algn="ctr">
              <a:buNone/>
            </a:pPr>
            <a:r>
              <a:rPr lang="es-AR" sz="3600" dirty="0" smtClean="0"/>
              <a:t>Puerto </a:t>
            </a:r>
            <a:r>
              <a:rPr lang="es-AR" sz="3600" dirty="0"/>
              <a:t>España, Trinidad Tobago (1911); </a:t>
            </a:r>
            <a:endParaRPr lang="es-AR" sz="3600" dirty="0" smtClean="0"/>
          </a:p>
          <a:p>
            <a:pPr algn="ctr">
              <a:buNone/>
            </a:pPr>
            <a:r>
              <a:rPr lang="es-AR" sz="3600" dirty="0" smtClean="0"/>
              <a:t>Huaraz </a:t>
            </a:r>
            <a:r>
              <a:rPr lang="es-AR" sz="3600" dirty="0"/>
              <a:t>(1911); Puno (1912); </a:t>
            </a:r>
            <a:endParaRPr lang="es-AR" sz="3600" dirty="0" smtClean="0"/>
          </a:p>
          <a:p>
            <a:pPr algn="ctr">
              <a:buNone/>
            </a:pPr>
            <a:r>
              <a:rPr lang="es-AR" sz="6500" b="1" dirty="0" smtClean="0">
                <a:solidFill>
                  <a:srgbClr val="0000FF"/>
                </a:solidFill>
              </a:rPr>
              <a:t>Paraná </a:t>
            </a:r>
            <a:r>
              <a:rPr lang="es-AR" sz="6500" b="1" dirty="0">
                <a:solidFill>
                  <a:srgbClr val="0000FF"/>
                </a:solidFill>
              </a:rPr>
              <a:t>(1915; 1925)</a:t>
            </a:r>
            <a:r>
              <a:rPr lang="es-AR" sz="6500" dirty="0"/>
              <a:t>; </a:t>
            </a:r>
            <a:endParaRPr lang="es-AR" sz="6500" dirty="0" smtClean="0"/>
          </a:p>
          <a:p>
            <a:pPr algn="ctr">
              <a:buNone/>
            </a:pPr>
            <a:r>
              <a:rPr lang="es-AR" sz="5100" dirty="0" smtClean="0"/>
              <a:t>Panamá </a:t>
            </a:r>
            <a:r>
              <a:rPr lang="es-AR" sz="5100" dirty="0"/>
              <a:t>(1915);</a:t>
            </a:r>
            <a:r>
              <a:rPr lang="es-AR" sz="5100" b="1" dirty="0">
                <a:solidFill>
                  <a:srgbClr val="FF0000"/>
                </a:solidFill>
              </a:rPr>
              <a:t> </a:t>
            </a:r>
            <a:endParaRPr lang="es-AR" sz="51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s-AR" sz="4400" dirty="0" smtClean="0">
                <a:solidFill>
                  <a:srgbClr val="0000FF"/>
                </a:solidFill>
              </a:rPr>
              <a:t>Cuyo </a:t>
            </a:r>
            <a:r>
              <a:rPr lang="es-AR" sz="4400" dirty="0">
                <a:solidFill>
                  <a:srgbClr val="0000FF"/>
                </a:solidFill>
              </a:rPr>
              <a:t>(1916)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76805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00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sz="3600" dirty="0" smtClean="0">
                <a:solidFill>
                  <a:schemeClr val="tx1"/>
                </a:solidFill>
              </a:rPr>
              <a:t>HISTORIA DEL SINODO EN PARANÁ</a:t>
            </a:r>
            <a:r>
              <a:rPr lang="es-ES" dirty="0" smtClean="0">
                <a:solidFill>
                  <a:schemeClr val="tx1"/>
                </a:solidFill>
              </a:rPr>
              <a:t/>
            </a:r>
            <a:br>
              <a:rPr lang="es-ES" dirty="0" smtClean="0">
                <a:solidFill>
                  <a:schemeClr val="tx1"/>
                </a:solidFill>
              </a:rPr>
            </a:b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s-AR" sz="3200" dirty="0" smtClean="0">
                <a:latin typeface="Arial"/>
                <a:ea typeface="Calibri"/>
                <a:cs typeface="Times New Roman"/>
              </a:rPr>
              <a:t>En </a:t>
            </a:r>
            <a:r>
              <a:rPr lang="es-AR" sz="3200" dirty="0">
                <a:latin typeface="Arial"/>
                <a:ea typeface="Calibri"/>
                <a:cs typeface="Times New Roman"/>
              </a:rPr>
              <a:t>nuestra diócesis se celebraron dos sínodos</a:t>
            </a:r>
            <a:r>
              <a:rPr lang="es-AR" sz="3200" dirty="0" smtClean="0">
                <a:latin typeface="Arial"/>
                <a:ea typeface="Calibri"/>
                <a:cs typeface="Times New Roman"/>
              </a:rPr>
              <a:t>, </a:t>
            </a:r>
            <a:r>
              <a:rPr lang="es-AR" sz="3200" dirty="0">
                <a:latin typeface="Arial"/>
                <a:ea typeface="Calibri"/>
                <a:cs typeface="Times New Roman"/>
              </a:rPr>
              <a:t>en </a:t>
            </a:r>
            <a:r>
              <a:rPr lang="es-AR" sz="3200" dirty="0" smtClean="0">
                <a:latin typeface="Arial"/>
                <a:ea typeface="Calibri"/>
                <a:cs typeface="Times New Roman"/>
              </a:rPr>
              <a:t>1915 y en </a:t>
            </a:r>
            <a:r>
              <a:rPr lang="es-AR" sz="3200" dirty="0">
                <a:latin typeface="Arial"/>
                <a:ea typeface="Calibri"/>
                <a:cs typeface="Times New Roman"/>
              </a:rPr>
              <a:t>1925</a:t>
            </a:r>
            <a:r>
              <a:rPr lang="es-AR" sz="3200" dirty="0" smtClean="0">
                <a:latin typeface="Arial"/>
                <a:ea typeface="Calibri"/>
                <a:cs typeface="Times New Roman"/>
              </a:rPr>
              <a:t>.</a:t>
            </a:r>
          </a:p>
          <a:p>
            <a:pPr marL="137160" indent="0">
              <a:buNone/>
            </a:pPr>
            <a:endParaRPr lang="es-AR" sz="3200" dirty="0" smtClean="0">
              <a:latin typeface="Arial"/>
              <a:ea typeface="Calibri"/>
              <a:cs typeface="Times New Roman"/>
            </a:endParaRPr>
          </a:p>
          <a:p>
            <a:pPr>
              <a:buFont typeface="Wingdings" pitchFamily="2" charset="2"/>
              <a:buChar char="Ø"/>
            </a:pPr>
            <a:r>
              <a:rPr lang="es-AR" sz="3200" dirty="0" smtClean="0">
                <a:latin typeface="Arial"/>
                <a:ea typeface="Calibri"/>
                <a:cs typeface="Times New Roman"/>
              </a:rPr>
              <a:t> </a:t>
            </a:r>
            <a:r>
              <a:rPr lang="es-AR" sz="3200" dirty="0">
                <a:latin typeface="Arial"/>
                <a:ea typeface="Calibri"/>
                <a:cs typeface="Times New Roman"/>
              </a:rPr>
              <a:t>El primero, del cual estamos próximos a celebrar el Centenario, tuvo por fin el llevar a la práctica la legislación ya existente atendidas en las necesidades de los tiempos</a:t>
            </a:r>
            <a:r>
              <a:rPr lang="es-AR" sz="3200" dirty="0" smtClean="0">
                <a:latin typeface="Arial"/>
                <a:ea typeface="Calibri"/>
                <a:cs typeface="Times New Roman"/>
              </a:rPr>
              <a:t>.</a:t>
            </a:r>
          </a:p>
          <a:p>
            <a:endParaRPr lang="es-AR" sz="3200" dirty="0" smtClean="0">
              <a:latin typeface="Arial"/>
              <a:ea typeface="Calibri"/>
              <a:cs typeface="Times New Roman"/>
            </a:endParaRPr>
          </a:p>
          <a:p>
            <a:pPr>
              <a:buFont typeface="Wingdings" pitchFamily="2" charset="2"/>
              <a:buChar char="Ø"/>
            </a:pPr>
            <a:r>
              <a:rPr lang="es-ES" sz="3200" dirty="0" smtClean="0">
                <a:latin typeface="Arial"/>
                <a:ea typeface="Calibri"/>
                <a:cs typeface="Times New Roman"/>
              </a:rPr>
              <a:t>El segundo, al cumplirse los diez años del primero , con la finalidad de comprobar la aplicación de lo establecido con anterioridad. </a:t>
            </a:r>
            <a:endParaRPr lang="es-AR" sz="3200" dirty="0" smtClean="0">
              <a:latin typeface="Arial"/>
              <a:ea typeface="Calibri"/>
              <a:cs typeface="Times New Roman"/>
            </a:endParaRPr>
          </a:p>
          <a:p>
            <a:pPr marL="13716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425883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Monseñor </a:t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>Abel Bazán y Bustos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1008152"/>
          </a:xfrm>
        </p:spPr>
        <p:txBody>
          <a:bodyPr/>
          <a:lstStyle/>
          <a:p>
            <a:pPr algn="ctr">
              <a:buNone/>
            </a:pPr>
            <a:r>
              <a:rPr lang="es-ES" dirty="0" smtClean="0"/>
              <a:t>Convocó los dos sínodos</a:t>
            </a:r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55136" y="1556792"/>
            <a:ext cx="243270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394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1116" y="44622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PRIMER SINODO DIOCESANO DE PARANÁ</a:t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> 7-8-9-10 FEBRERO DE 1915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65144"/>
          </a:xfrm>
        </p:spPr>
        <p:txBody>
          <a:bodyPr>
            <a:normAutofit fontScale="70000" lnSpcReduction="20000"/>
          </a:bodyPr>
          <a:lstStyle/>
          <a:p>
            <a:pPr marL="64008" lvl="0" indent="0">
              <a:buClr>
                <a:srgbClr val="FF388C"/>
              </a:buClr>
              <a:buNone/>
            </a:pPr>
            <a:endParaRPr lang="es-AR" dirty="0" smtClean="0"/>
          </a:p>
          <a:p>
            <a:pPr marL="64008" lvl="0" indent="0">
              <a:buClr>
                <a:srgbClr val="FF388C"/>
              </a:buClr>
              <a:buNone/>
            </a:pPr>
            <a:r>
              <a:rPr lang="es-AR" dirty="0" smtClean="0"/>
              <a:t> «(…) urge </a:t>
            </a:r>
            <a:r>
              <a:rPr lang="es-AR" dirty="0"/>
              <a:t>estrechar filas, los que ejercemos ministerio pastoral sobre las almas, a fin de conservar y defender la integridad del dogma y pureza de la fe, no menos que la observancia de las leyes y disciplinas eclesiásticas y santidad de las costumbres </a:t>
            </a:r>
            <a:r>
              <a:rPr lang="es-AR" dirty="0" smtClean="0"/>
              <a:t>cristianas». </a:t>
            </a:r>
          </a:p>
          <a:p>
            <a:pPr marL="64008" lvl="0" indent="0">
              <a:buClr>
                <a:srgbClr val="FF388C"/>
              </a:buClr>
              <a:buNone/>
            </a:pPr>
            <a:endParaRPr lang="es-AR" dirty="0" smtClean="0"/>
          </a:p>
          <a:p>
            <a:pPr marL="137160" lvl="0" indent="0">
              <a:buClr>
                <a:prstClr val="white">
                  <a:shade val="95000"/>
                </a:prstClr>
              </a:buClr>
              <a:buNone/>
            </a:pPr>
            <a:r>
              <a:rPr lang="es-AR" dirty="0">
                <a:ea typeface="Calibri"/>
                <a:cs typeface="Times New Roman"/>
              </a:rPr>
              <a:t>«Se recomienda de manera especial: las escuelas parroquiales, misiones en la diócesis, obras de carácter económico social, prensa católica, bibliotecas parroquiales»</a:t>
            </a:r>
          </a:p>
          <a:p>
            <a:pPr marL="137160" lvl="0" indent="0">
              <a:buClr>
                <a:prstClr val="white">
                  <a:shade val="95000"/>
                </a:prstClr>
              </a:buClr>
              <a:buNone/>
            </a:pPr>
            <a:endParaRPr lang="es-AR" dirty="0">
              <a:ea typeface="Calibri"/>
              <a:cs typeface="Times New Roman"/>
            </a:endParaRPr>
          </a:p>
          <a:p>
            <a:pPr marL="137160" lvl="0" indent="0">
              <a:buClr>
                <a:prstClr val="white">
                  <a:shade val="95000"/>
                </a:prstClr>
              </a:buClr>
              <a:buNone/>
            </a:pPr>
            <a:endParaRPr lang="es-AR" dirty="0">
              <a:latin typeface="Arial"/>
              <a:ea typeface="Calibri"/>
              <a:cs typeface="Times New Roman"/>
            </a:endParaRPr>
          </a:p>
          <a:p>
            <a:pPr marL="137160" lvl="0" indent="0">
              <a:buClr>
                <a:prstClr val="white">
                  <a:shade val="95000"/>
                </a:prstClr>
              </a:buClr>
              <a:buNone/>
            </a:pPr>
            <a:r>
              <a:rPr lang="es-AR" dirty="0" smtClean="0">
                <a:latin typeface="Arial"/>
                <a:ea typeface="Calibri"/>
                <a:cs typeface="Times New Roman"/>
              </a:rPr>
              <a:t>                                                   </a:t>
            </a:r>
            <a:r>
              <a:rPr lang="es-AR" dirty="0">
                <a:ea typeface="Calibri"/>
                <a:cs typeface="Times New Roman"/>
              </a:rPr>
              <a:t>Decreto  25 de junio de </a:t>
            </a:r>
            <a:r>
              <a:rPr lang="es-AR" dirty="0" smtClean="0">
                <a:ea typeface="Calibri"/>
                <a:cs typeface="Times New Roman"/>
              </a:rPr>
              <a:t>1914</a:t>
            </a:r>
            <a:endParaRPr lang="es-AR" dirty="0"/>
          </a:p>
          <a:p>
            <a:pPr marL="137160" lvl="0" indent="0">
              <a:buNone/>
            </a:pPr>
            <a:r>
              <a:rPr lang="es-AR" dirty="0" smtClean="0">
                <a:latin typeface="Arial"/>
                <a:ea typeface="Calibri"/>
                <a:cs typeface="Times New Roman"/>
              </a:rPr>
              <a:t>             </a:t>
            </a:r>
          </a:p>
          <a:p>
            <a:pPr marL="137160" lvl="0" indent="0">
              <a:buNone/>
            </a:pPr>
            <a:r>
              <a:rPr lang="es-AR" dirty="0">
                <a:latin typeface="Arial"/>
                <a:ea typeface="Calibri"/>
                <a:cs typeface="Times New Roman"/>
              </a:rPr>
              <a:t> </a:t>
            </a:r>
            <a:r>
              <a:rPr lang="es-AR" dirty="0" smtClean="0">
                <a:latin typeface="Arial"/>
                <a:ea typeface="Calibri"/>
                <a:cs typeface="Times New Roman"/>
              </a:rPr>
              <a:t>                           </a:t>
            </a:r>
            <a:r>
              <a:rPr lang="es-AR" dirty="0">
                <a:latin typeface="Arial"/>
                <a:ea typeface="Calibri"/>
                <a:cs typeface="Times New Roman"/>
              </a:rPr>
              <a:t>Monseñor Abel Bazán y Bustos.</a:t>
            </a:r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207489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888</TotalTime>
  <Words>1523</Words>
  <Application>Microsoft Office PowerPoint</Application>
  <PresentationFormat>Presentación en pantalla (4:3)</PresentationFormat>
  <Paragraphs>355</Paragraphs>
  <Slides>27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Vértice</vt:lpstr>
      <vt:lpstr>Bienvenidos</vt:lpstr>
      <vt:lpstr>‘‘En orden a que este impulso misionero sea cada vez más intenso, generoso y fecundo, exhorto también a cada Iglesia particular a entrar en un proceso decidido de discernimiento, purificación y reforma’’                      Francisco . EG30</vt:lpstr>
      <vt:lpstr>TERCER SÍNODO   ARQUIDIoCESANO </vt:lpstr>
      <vt:lpstr>Diapositiva 4</vt:lpstr>
      <vt:lpstr>Un poco de historia</vt:lpstr>
      <vt:lpstr>Repercusiones</vt:lpstr>
      <vt:lpstr> HISTORIA DEL SINODO EN PARANÁ </vt:lpstr>
      <vt:lpstr>Monseñor  Abel Bazán y Bustos</vt:lpstr>
      <vt:lpstr>PRIMER SINODO DIOCESANO DE PARANÁ  7-8-9-10 FEBRERO DE 1915</vt:lpstr>
      <vt:lpstr>Primer Sínodo Diocesano 1915 </vt:lpstr>
      <vt:lpstr>Segundo Sínodo Diocesano 1925 </vt:lpstr>
      <vt:lpstr>EL SÍNODO HOY</vt:lpstr>
      <vt:lpstr> ¿QUIÉN CONVOCA AL SÍNODO ARQUIDIOCESANO </vt:lpstr>
      <vt:lpstr>¿A QUIÉNES SE CONVOCA PARA ESTE SÍNODO?</vt:lpstr>
      <vt:lpstr>  ¿A QUIÉNES SE CONVOCA PARA ESTE SÍNODO?  </vt:lpstr>
      <vt:lpstr>¿A QUIÉNES SE CONVOCA PARA ESTE SÍNODO?</vt:lpstr>
      <vt:lpstr>¿PARA QUÉ SE CONVOCA A UN SÍNODO?</vt:lpstr>
      <vt:lpstr>¿QUÉ SE TRATA EN EL SÍNODO ARQUIDIOCESANO?</vt:lpstr>
      <vt:lpstr>¿CÓMO PARTICIPA EL PUEBLO DE DIOS?</vt:lpstr>
      <vt:lpstr>Diapositiva 20</vt:lpstr>
      <vt:lpstr>Diapositiva 21</vt:lpstr>
      <vt:lpstr>Diapositiva 22</vt:lpstr>
      <vt:lpstr>MEDIOS  INDISPENSABLES</vt:lpstr>
      <vt:lpstr>Diapositiva 24</vt:lpstr>
      <vt:lpstr>Diapositiva 25</vt:lpstr>
      <vt:lpstr>EL ARZOBISPO DE LA ARQUIDIÓCESIS DE PARANÁ MONS. JUAN ALBERTO PUÍGGARI</vt:lpstr>
      <vt:lpstr>Para Comunicarnos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Fabiana Minatta</dc:creator>
  <cp:lastModifiedBy>Fabian</cp:lastModifiedBy>
  <cp:revision>81</cp:revision>
  <dcterms:created xsi:type="dcterms:W3CDTF">2014-04-16T01:03:44Z</dcterms:created>
  <dcterms:modified xsi:type="dcterms:W3CDTF">2014-06-25T11:57:41Z</dcterms:modified>
</cp:coreProperties>
</file>