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2A"/>
    <a:srgbClr val="005426"/>
    <a:srgbClr val="008A3E"/>
    <a:srgbClr val="006633"/>
    <a:srgbClr val="1F495E"/>
    <a:srgbClr val="009E47"/>
    <a:srgbClr val="009A46"/>
    <a:srgbClr val="DA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8" autoAdjust="0"/>
  </p:normalViewPr>
  <p:slideViewPr>
    <p:cSldViewPr>
      <p:cViewPr varScale="1">
        <p:scale>
          <a:sx n="86" d="100"/>
          <a:sy n="86" d="100"/>
        </p:scale>
        <p:origin x="-87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1412923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3508064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3394969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5925885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4139816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1957075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1881150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6355298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1533189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36994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2595582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6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82AF-680A-4741-A8D3-F84490445DE8}" type="datetimeFigureOut">
              <a:rPr lang="es-AR" smtClean="0"/>
              <a:pPr/>
              <a:t>22/2/2025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80786-B8C8-4AE8-A4B1-D3D00AA1066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404170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232247"/>
          </a:xfrm>
        </p:spPr>
        <p:txBody>
          <a:bodyPr>
            <a:noAutofit/>
          </a:bodyPr>
          <a:lstStyle/>
          <a:p>
            <a:r>
              <a:rPr lang="es-AR" sz="5400" dirty="0" smtClean="0"/>
              <a:t>Grupos Sinodales</a:t>
            </a:r>
            <a:br>
              <a:rPr lang="es-AR" sz="5400" dirty="0" smtClean="0"/>
            </a:br>
            <a:r>
              <a:rPr lang="es-AR" sz="5400" dirty="0" smtClean="0"/>
              <a:t>de Estudio</a:t>
            </a:r>
            <a:endParaRPr lang="es-AR" sz="5400" dirty="0"/>
          </a:p>
        </p:txBody>
      </p:sp>
    </p:spTree>
    <p:extLst>
      <p:ext uri="{BB962C8B-B14F-4D97-AF65-F5344CB8AC3E}">
        <p14:creationId xmlns="" xmlns:p14="http://schemas.microsoft.com/office/powerpoint/2010/main" val="348514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/>
          <a:lstStyle/>
          <a:p>
            <a:r>
              <a:rPr lang="es-AR" dirty="0" smtClean="0"/>
              <a:t>Fundamentos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276871"/>
            <a:ext cx="7272808" cy="2880321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s-AR" b="1" dirty="0" smtClean="0"/>
              <a:t>La Iglesia es misterio de comunión y participación </a:t>
            </a:r>
            <a:r>
              <a:rPr lang="es-AR" sz="1400" b="1" dirty="0" smtClean="0"/>
              <a:t>(DP 563-566)</a:t>
            </a:r>
            <a:endParaRPr lang="es-AR" b="1" dirty="0" smtClean="0"/>
          </a:p>
          <a:p>
            <a:pPr>
              <a:spcAft>
                <a:spcPts val="1200"/>
              </a:spcAft>
            </a:pPr>
            <a:r>
              <a:rPr lang="es-AR" b="1" dirty="0" smtClean="0"/>
              <a:t>El marco de la conversión pastoral </a:t>
            </a:r>
            <a:r>
              <a:rPr lang="es-AR" sz="1300" b="1" i="1" dirty="0" smtClean="0"/>
              <a:t>(DA 365-370)</a:t>
            </a:r>
            <a:endParaRPr lang="es-AR" b="1" dirty="0" smtClean="0"/>
          </a:p>
          <a:p>
            <a:pPr>
              <a:spcAft>
                <a:spcPts val="1200"/>
              </a:spcAft>
            </a:pPr>
            <a:r>
              <a:rPr lang="es-AR" b="1" dirty="0" smtClean="0"/>
              <a:t>Todos invitados a ser parte de un proceso </a:t>
            </a:r>
            <a:r>
              <a:rPr lang="es-AR" sz="1300" b="1" dirty="0" smtClean="0"/>
              <a:t>(DA 371)</a:t>
            </a:r>
            <a:endParaRPr lang="es-AR" sz="13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268760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 smtClean="0"/>
              <a:t>La opción es decidir entre</a:t>
            </a:r>
            <a:endParaRPr lang="es-AR" sz="2000" dirty="0" smtClean="0"/>
          </a:p>
          <a:p>
            <a:endParaRPr lang="es-AR" sz="2000" dirty="0" smtClean="0"/>
          </a:p>
          <a:p>
            <a:r>
              <a:rPr lang="es-AR" sz="2800" b="1" dirty="0" smtClean="0"/>
              <a:t>un espíritu de queja</a:t>
            </a:r>
            <a:r>
              <a:rPr lang="es-AR" sz="2800" dirty="0" smtClean="0"/>
              <a:t> que critica todo sin hacer propuestas concretas (es decir, sin comunión ni participación)</a:t>
            </a:r>
            <a:endParaRPr lang="es-AR" sz="1600" dirty="0" smtClean="0"/>
          </a:p>
          <a:p>
            <a:endParaRPr lang="es-AR" sz="1600" dirty="0" smtClean="0"/>
          </a:p>
          <a:p>
            <a:pPr algn="ctr"/>
            <a:r>
              <a:rPr lang="es-AR" sz="2800" dirty="0" smtClean="0"/>
              <a:t>o</a:t>
            </a:r>
            <a:endParaRPr lang="es-AR" sz="1600" dirty="0" smtClean="0"/>
          </a:p>
          <a:p>
            <a:pPr algn="ctr"/>
            <a:endParaRPr lang="es-AR" sz="1600" dirty="0" smtClean="0"/>
          </a:p>
          <a:p>
            <a:r>
              <a:rPr lang="es-AR" sz="2800" b="1" dirty="0" smtClean="0"/>
              <a:t>un espíritu humilde</a:t>
            </a:r>
            <a:r>
              <a:rPr lang="es-AR" sz="2800" dirty="0" smtClean="0"/>
              <a:t> que aporta los propios pareceres en el deseo de hacer crecer en la santidad a la Comunidad Eclesial a la que pertenece.</a:t>
            </a:r>
            <a:endParaRPr lang="es-AR" sz="2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Grupos sinodales de estudio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s-AR" dirty="0" smtClean="0"/>
              <a:t>Es el primer espacio en que se verifica el diálogo oral e interpersonal, abierto y libre, ordenado, para el estudio y discernimiento más concreto de los asuntos sinodales.</a:t>
            </a:r>
          </a:p>
          <a:p>
            <a:pPr>
              <a:spcAft>
                <a:spcPts val="1200"/>
              </a:spcAft>
            </a:pPr>
            <a:r>
              <a:rPr lang="es-AR" dirty="0" smtClean="0"/>
              <a:t>Se pueden formalizar a nivel parroquial, o movimientos laicales, o congregaciones religiosas.</a:t>
            </a:r>
          </a:p>
          <a:p>
            <a:pPr>
              <a:spcAft>
                <a:spcPts val="1200"/>
              </a:spcAft>
            </a:pPr>
            <a:r>
              <a:rPr lang="es-AR" dirty="0" smtClean="0"/>
              <a:t>Sus aportes no son vinculantes y deben ser entregados por escrito a la Comisión Central que los entregará a la Comisión de Trabajo correspondiente a fin de que los tenga en cuenta en la elaboración del texto de trabajo sinodal.</a:t>
            </a:r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Grupos sinodales de estudio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AR" i="1" dirty="0" smtClean="0"/>
              <a:t>De acuerdo a la composición de sus participantes pueden ser:</a:t>
            </a:r>
            <a:endParaRPr lang="es-AR" dirty="0" smtClean="0"/>
          </a:p>
          <a:p>
            <a:pPr>
              <a:buNone/>
            </a:pPr>
            <a:r>
              <a:rPr lang="es-AR" i="1" dirty="0" smtClean="0"/>
              <a:t>a) </a:t>
            </a:r>
            <a:r>
              <a:rPr lang="es-AR" b="1" i="1" dirty="0" smtClean="0"/>
              <a:t>Homogéneo</a:t>
            </a:r>
            <a:r>
              <a:rPr lang="es-AR" i="1" dirty="0" smtClean="0"/>
              <a:t>: compuesto pura y exclusivamente por sinodales</a:t>
            </a:r>
            <a:endParaRPr lang="es-AR" dirty="0" smtClean="0"/>
          </a:p>
          <a:p>
            <a:pPr>
              <a:buNone/>
            </a:pPr>
            <a:r>
              <a:rPr lang="es-AR" i="1" dirty="0" smtClean="0"/>
              <a:t>b) </a:t>
            </a:r>
            <a:r>
              <a:rPr lang="es-AR" b="1" i="1" dirty="0" smtClean="0"/>
              <a:t>Mixto</a:t>
            </a:r>
            <a:r>
              <a:rPr lang="es-AR" i="1" dirty="0" smtClean="0"/>
              <a:t>: compuesto por algún sinodal y otros miembros del Pueblo de Dios</a:t>
            </a:r>
            <a:endParaRPr lang="es-AR" dirty="0" smtClean="0"/>
          </a:p>
          <a:p>
            <a:pPr>
              <a:buNone/>
            </a:pPr>
            <a:r>
              <a:rPr lang="es-AR" i="1" dirty="0" smtClean="0"/>
              <a:t>c) </a:t>
            </a:r>
            <a:r>
              <a:rPr lang="es-AR" b="1" i="1" dirty="0" smtClean="0"/>
              <a:t>Especial</a:t>
            </a:r>
            <a:r>
              <a:rPr lang="es-AR" i="1" dirty="0" smtClean="0"/>
              <a:t>: compuesto solamente por miembros del Pueblo de Dios que no son sinodales.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36712"/>
            <a:ext cx="84249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“Como ya dije, no he intentado ofrecer un diagnóstico completo, pero </a:t>
            </a:r>
            <a:r>
              <a:rPr lang="es-AR" sz="2400" b="1" dirty="0" smtClean="0"/>
              <a:t>invito a las comunidades a completar y enriquecer estas perspectivas</a:t>
            </a:r>
            <a:r>
              <a:rPr lang="es-AR" sz="2400" dirty="0" smtClean="0"/>
              <a:t> a partir de la conciencia de sus desafíos propios y cercanos. Espero que, cuando lo hagan, tengan en cuenta que, cada vez que intentamos leer en la realidad actual los signos de los tiempos, </a:t>
            </a:r>
            <a:r>
              <a:rPr lang="es-AR" sz="2400" b="1" dirty="0" smtClean="0"/>
              <a:t>es conveniente escuchar a los jóvenes y a los ancianos</a:t>
            </a:r>
            <a:r>
              <a:rPr lang="es-AR" sz="2400" dirty="0" smtClean="0"/>
              <a:t>. Ambos son la esperanza de los pueblos. </a:t>
            </a:r>
            <a:r>
              <a:rPr lang="es-AR" sz="2400" b="1" dirty="0" smtClean="0"/>
              <a:t>Los ancianos aportan la memoria y la sabiduría de la experiencia</a:t>
            </a:r>
            <a:r>
              <a:rPr lang="es-AR" sz="2400" dirty="0" smtClean="0"/>
              <a:t>, que invita a no repetir tontamente los mismos errores del pasado. </a:t>
            </a:r>
            <a:r>
              <a:rPr lang="es-AR" sz="2400" b="1" dirty="0" smtClean="0"/>
              <a:t>Los jóvenes nos llaman a despertar y acrecentar la esperanza, porque llevan en sí las nuevas tendencias de la humanidad y nos abren al futuro</a:t>
            </a:r>
            <a:r>
              <a:rPr lang="es-AR" sz="2400" dirty="0" smtClean="0"/>
              <a:t>, de manera que no nos quedemos anclados en la nostalgia de estructuras y costumbres que ya no son cauces de vida en el mundo actual.” (EG 108)</a:t>
            </a:r>
          </a:p>
          <a:p>
            <a:pPr algn="ctr"/>
            <a:r>
              <a:rPr lang="es-AR" b="1" i="1" dirty="0" smtClean="0"/>
              <a:t>Papa Francisco</a:t>
            </a:r>
            <a:endParaRPr lang="es-AR" b="1" i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134076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dirty="0" smtClean="0"/>
              <a:t>Los Grupos Sinodales de Estudio</a:t>
            </a:r>
          </a:p>
          <a:p>
            <a:pPr algn="ctr"/>
            <a:endParaRPr lang="es-AR" sz="4800" dirty="0" smtClean="0"/>
          </a:p>
          <a:p>
            <a:pPr algn="ctr"/>
            <a:r>
              <a:rPr lang="es-AR" sz="4800" dirty="0" smtClean="0"/>
              <a:t>son una respuesta concreta</a:t>
            </a:r>
          </a:p>
          <a:p>
            <a:pPr algn="ctr"/>
            <a:endParaRPr lang="es-AR" sz="4800" dirty="0" smtClean="0"/>
          </a:p>
          <a:p>
            <a:pPr algn="ctr"/>
            <a:r>
              <a:rPr lang="es-AR" sz="4800" dirty="0" smtClean="0"/>
              <a:t>que podemos dar</a:t>
            </a:r>
          </a:p>
          <a:p>
            <a:pPr algn="ctr"/>
            <a:r>
              <a:rPr lang="es-AR" sz="4800" dirty="0" smtClean="0"/>
              <a:t>a esta invitación del Papa.</a:t>
            </a:r>
            <a:endParaRPr lang="es-AR" sz="4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inodal">
      <a:majorFont>
        <a:latin typeface="Harabar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421</Words>
  <Application>Microsoft Office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Grupos Sinodales de Estudio</vt:lpstr>
      <vt:lpstr>Fundamentos</vt:lpstr>
      <vt:lpstr>Diapositiva 3</vt:lpstr>
      <vt:lpstr>Grupos sinodales de estudio</vt:lpstr>
      <vt:lpstr>Grupos sinodales de estudio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F</cp:lastModifiedBy>
  <cp:revision>15</cp:revision>
  <dcterms:created xsi:type="dcterms:W3CDTF">2014-07-21T14:21:05Z</dcterms:created>
  <dcterms:modified xsi:type="dcterms:W3CDTF">2025-02-22T20:29:08Z</dcterms:modified>
</cp:coreProperties>
</file>